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Masters/slideMaster1.xml" ContentType="application/vnd.openxmlformats-officedocument.presentationml.slideMaster+xml"/>
  <Override PartName="/ppt/notesSlides/notesSlide7.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18.xml" ContentType="application/vnd.openxmlformats-officedocument.presentationml.notesSlide+xml"/>
  <Override PartName="/ppt/notesSlides/notesSlide21.xml" ContentType="application/vnd.openxmlformats-officedocument.presentationml.notesSlide+xml"/>
  <Override PartName="/ppt/slideLayouts/slideLayout1.xml" ContentType="application/vnd.openxmlformats-officedocument.presentationml.slideLayout+xml"/>
  <Override PartName="/ppt/notesSlides/notesSlide8.xml" ContentType="application/vnd.openxmlformats-officedocument.presentationml.notesSlide+xml"/>
  <Override PartName="/ppt/notesSlides/notesSlide1.xml" ContentType="application/vnd.openxmlformats-officedocument.presentationml.notesSlide+xml"/>
  <Override PartName="/ppt/notesSlides/notesSlide17.xml" ContentType="application/vnd.openxmlformats-officedocument.presentationml.notesSlide+xml"/>
  <Override PartName="/ppt/notesSlides/notesSlide9.xml" ContentType="application/vnd.openxmlformats-officedocument.presentationml.notesSlide+xml"/>
  <Override PartName="/ppt/notesSlides/notesSlide2.xml" ContentType="application/vnd.openxmlformats-officedocument.presentationml.notesSlide+xml"/>
  <Override PartName="/ppt/notesSlides/notesSlide13.xml" ContentType="application/vnd.openxmlformats-officedocument.presentationml.notesSlide+xml"/>
  <Override PartName="/ppt/notesSlides/notesSlide10.xml" ContentType="application/vnd.openxmlformats-officedocument.presentationml.notesSlide+xml"/>
  <Override PartName="/ppt/notesSlides/notesSlide28.xml" ContentType="application/vnd.openxmlformats-officedocument.presentationml.notesSlide+xml"/>
  <Override PartName="/ppt/notesSlides/notesSlide14.xml" ContentType="application/vnd.openxmlformats-officedocument.presentationml.notesSlide+xml"/>
  <Override PartName="/ppt/notesSlides/notesSlide3.xml" ContentType="application/vnd.openxmlformats-officedocument.presentationml.notesSlide+xml"/>
  <Override PartName="/ppt/notesSlides/notesSlide19.xml" ContentType="application/vnd.openxmlformats-officedocument.presentationml.notesSlide+xml"/>
  <Override PartName="/ppt/notesSlides/notesSlide4.xml" ContentType="application/vnd.openxmlformats-officedocument.presentationml.notesSlide+xml"/>
  <Override PartName="/ppt/notesSlides/notesSlide15.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16.xml" ContentType="application/vnd.openxmlformats-officedocument.presentationml.notesSlide+xml"/>
  <Override PartName="/ppt/notesSlides/notesSlide12.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20.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85" r:id="rId4"/>
    <p:sldId id="286" r:id="rId5"/>
    <p:sldId id="277" r:id="rId6"/>
    <p:sldId id="258" r:id="rId7"/>
    <p:sldId id="262" r:id="rId8"/>
    <p:sldId id="263" r:id="rId9"/>
    <p:sldId id="266" r:id="rId10"/>
    <p:sldId id="272" r:id="rId11"/>
    <p:sldId id="273" r:id="rId12"/>
    <p:sldId id="274" r:id="rId13"/>
    <p:sldId id="275" r:id="rId14"/>
    <p:sldId id="276" r:id="rId15"/>
    <p:sldId id="267" r:id="rId16"/>
    <p:sldId id="268" r:id="rId17"/>
    <p:sldId id="269" r:id="rId18"/>
    <p:sldId id="271" r:id="rId19"/>
    <p:sldId id="270" r:id="rId20"/>
    <p:sldId id="278" r:id="rId21"/>
    <p:sldId id="284" r:id="rId22"/>
    <p:sldId id="279" r:id="rId23"/>
    <p:sldId id="280" r:id="rId24"/>
    <p:sldId id="281" r:id="rId25"/>
    <p:sldId id="282" r:id="rId26"/>
    <p:sldId id="287" r:id="rId27"/>
    <p:sldId id="288" r:id="rId28"/>
    <p:sldId id="283" r:id="rId29"/>
    <p:sldId id="261" r:id="rId30"/>
    <p:sldId id="289" r:id="rId31"/>
    <p:sldId id="290" r:id="rId32"/>
    <p:sldId id="291" r:id="rId33"/>
    <p:sldId id="292" r:id="rId34"/>
    <p:sldId id="293" r:id="rId35"/>
    <p:sldId id="294" r:id="rId3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7"/>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180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086139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187562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674833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589977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539555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802352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551543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188587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436888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050140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4274071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918009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3796002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920144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30505938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37721739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7745296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3468999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26489507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3696947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624529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2651347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5577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1664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768071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62013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884141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635759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364731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912192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hyperlink" Target="https://colab.research.google.com/drive/1vND0A-MS4hG3d8skpJACe1cHHTv4x3qi?usp=sharing" TargetMode="Externa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colab.research.google.com/drive/1iAvYCj32vdBfFHwS2w_HSEcAx6Q3aWim?usp=sharing#scrollTo=T7ESF5-JjwvU" TargetMode="Externa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png"/><Relationship Id="rId7"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png"/><Relationship Id="rId7"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hyperlink" Target="https://colab.research.google.com/drive/1fCk-UUciZ5K7PU3VJRm_F0ZgLcL9oXht?usp=sharing#scrollTo=wa_5zSsFiYi9" TargetMode="Externa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hyperlink" Target="https://colab.research.google.com/drive/1WEyTHgLTv89rCHyVXXqS9DmF0HhZiN16?usp=sharing" TargetMode="External"/><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colab.research.google.com/drive/1H_Yv-OKVQZHWF76ZacX0KAAFhZqpo8cO?usp=sharing"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5891645" y="795934"/>
            <a:ext cx="8738755" cy="2965576"/>
          </a:xfrm>
          <a:prstGeom prst="rect">
            <a:avLst/>
          </a:prstGeom>
          <a:noFill/>
          <a:ln/>
        </p:spPr>
        <p:txBody>
          <a:bodyPr wrap="square" rtlCol="0" anchor="t"/>
          <a:lstStyle/>
          <a:p>
            <a:pPr>
              <a:lnSpc>
                <a:spcPts val="7609"/>
              </a:lnSpc>
            </a:pPr>
            <a:r>
              <a:rPr lang="en-IN" sz="3600" b="1" dirty="0">
                <a:solidFill>
                  <a:schemeClr val="bg2"/>
                </a:solidFill>
                <a:effectLst/>
                <a:latin typeface="Congenial Black" panose="020F0502020204030204" pitchFamily="2" charset="0"/>
                <a:ea typeface="Aptos" panose="020B0004020202020204" pitchFamily="34" charset="0"/>
                <a:cs typeface="Times New Roman" panose="02020603050405020304" pitchFamily="18" charset="0"/>
              </a:rPr>
              <a:t>The Globalizing K-Pop Project: Sentiment Analysis of Global Fandoms on Social Media</a:t>
            </a:r>
            <a:endParaRPr lang="en-IN" sz="3600" dirty="0">
              <a:solidFill>
                <a:schemeClr val="bg2"/>
              </a:solidFill>
              <a:effectLst/>
              <a:latin typeface="Congenial Black" panose="020F0502020204030204" pitchFamily="2" charset="0"/>
              <a:ea typeface="Aptos" panose="020B0004020202020204" pitchFamily="34" charset="0"/>
              <a:cs typeface="Times New Roman" panose="02020603050405020304" pitchFamily="18" charset="0"/>
            </a:endParaRPr>
          </a:p>
          <a:p>
            <a:pPr marL="0" indent="0">
              <a:lnSpc>
                <a:spcPts val="7609"/>
              </a:lnSpc>
              <a:buNone/>
            </a:pPr>
            <a:endParaRPr lang="en-US" sz="6087" dirty="0"/>
          </a:p>
        </p:txBody>
      </p:sp>
      <p:sp>
        <p:nvSpPr>
          <p:cNvPr id="6" name="Text 2"/>
          <p:cNvSpPr/>
          <p:nvPr/>
        </p:nvSpPr>
        <p:spPr>
          <a:xfrm>
            <a:off x="6270546" y="4114800"/>
            <a:ext cx="7575709" cy="2047009"/>
          </a:xfrm>
          <a:prstGeom prst="rect">
            <a:avLst/>
          </a:prstGeom>
          <a:noFill/>
          <a:ln/>
        </p:spPr>
        <p:txBody>
          <a:bodyPr wrap="square" rtlCol="0" anchor="t"/>
          <a:lstStyle/>
          <a:p>
            <a:pPr marL="0" indent="0">
              <a:lnSpc>
                <a:spcPts val="2823"/>
              </a:lnSpc>
              <a:buNone/>
            </a:pPr>
            <a:r>
              <a:rPr lang="en-US" sz="1764" dirty="0">
                <a:solidFill>
                  <a:srgbClr val="DCD7E5"/>
                </a:solidFill>
                <a:latin typeface="Heebo" pitchFamily="34" charset="0"/>
                <a:ea typeface="Heebo" pitchFamily="34" charset="-122"/>
                <a:cs typeface="Heebo" pitchFamily="34" charset="-120"/>
              </a:rPr>
              <a:t>This research delves into the world of global K-Pop fandoms, seeking to understand the sentiment expressed by fans on social media platforms. By analyzing online discussions, we aim to identify the emotions, opinions, and support networks within these communities, shedding light on the cultural impact of K-Pop and its role in fostering global interconnectedness.</a:t>
            </a:r>
          </a:p>
          <a:p>
            <a:pPr marL="0" indent="0">
              <a:lnSpc>
                <a:spcPts val="2823"/>
              </a:lnSpc>
              <a:buNone/>
            </a:pPr>
            <a:endParaRPr lang="en-US" sz="1764" dirty="0">
              <a:solidFill>
                <a:srgbClr val="DCD7E5"/>
              </a:solidFill>
              <a:latin typeface="Heebo" pitchFamily="34" charset="0"/>
              <a:ea typeface="Heebo" pitchFamily="34" charset="-122"/>
              <a:cs typeface="Heebo" pitchFamily="34" charset="-120"/>
            </a:endParaRPr>
          </a:p>
          <a:p>
            <a:pPr marL="0" indent="0">
              <a:lnSpc>
                <a:spcPts val="2823"/>
              </a:lnSpc>
              <a:buNone/>
            </a:pPr>
            <a:r>
              <a:rPr lang="en-US" sz="1764" b="1" dirty="0">
                <a:solidFill>
                  <a:srgbClr val="DCD7E5"/>
                </a:solidFill>
                <a:latin typeface="Heebo" pitchFamily="34" charset="0"/>
                <a:ea typeface="Heebo" pitchFamily="34" charset="-122"/>
                <a:cs typeface="Heebo" pitchFamily="34" charset="-120"/>
              </a:rPr>
              <a:t>Prepared by:</a:t>
            </a:r>
          </a:p>
          <a:p>
            <a:pPr marL="0" indent="0">
              <a:lnSpc>
                <a:spcPts val="2823"/>
              </a:lnSpc>
              <a:buNone/>
            </a:pPr>
            <a:r>
              <a:rPr lang="en-US" sz="1764" dirty="0">
                <a:solidFill>
                  <a:srgbClr val="DCD7E5"/>
                </a:solidFill>
                <a:latin typeface="Heebo" pitchFamily="34" charset="0"/>
                <a:ea typeface="Heebo" pitchFamily="34" charset="-122"/>
                <a:cs typeface="Heebo" pitchFamily="34" charset="-120"/>
              </a:rPr>
              <a:t>Aditi, Gunpreet, Krish</a:t>
            </a:r>
          </a:p>
        </p:txBody>
      </p:sp>
      <p:sp>
        <p:nvSpPr>
          <p:cNvPr id="9" name="Text 4"/>
          <p:cNvSpPr/>
          <p:nvPr/>
        </p:nvSpPr>
        <p:spPr>
          <a:xfrm>
            <a:off x="6740962" y="7041713"/>
            <a:ext cx="959287" cy="391954"/>
          </a:xfrm>
          <a:prstGeom prst="rect">
            <a:avLst/>
          </a:prstGeom>
          <a:noFill/>
          <a:ln/>
        </p:spPr>
        <p:txBody>
          <a:bodyPr wrap="none" rtlCol="0" anchor="t"/>
          <a:lstStyle/>
          <a:p>
            <a:pPr marL="0" indent="0" algn="l">
              <a:lnSpc>
                <a:spcPts val="3088"/>
              </a:lnSpc>
              <a:buNone/>
            </a:pPr>
            <a:endParaRPr lang="en-US" sz="220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dirty="0">
              <a:solidFill>
                <a:schemeClr val="bg1"/>
              </a:solidFill>
            </a:endParaRPr>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2182091" y="546563"/>
            <a:ext cx="7543800" cy="646331"/>
          </a:xfrm>
          <a:prstGeom prst="rect">
            <a:avLst/>
          </a:prstGeom>
          <a:noFill/>
        </p:spPr>
        <p:txBody>
          <a:bodyPr wrap="square" rtlCol="0">
            <a:spAutoFit/>
          </a:bodyPr>
          <a:lstStyle/>
          <a:p>
            <a:pPr algn="ctr"/>
            <a:r>
              <a:rPr lang="en-US" sz="3600" b="1" dirty="0">
                <a:solidFill>
                  <a:schemeClr val="bg1"/>
                </a:solidFill>
              </a:rPr>
              <a:t>Naïve Bayes</a:t>
            </a:r>
            <a:endParaRPr lang="en-IN" sz="3600" b="1" dirty="0">
              <a:solidFill>
                <a:schemeClr val="bg1"/>
              </a:solidFill>
            </a:endParaRPr>
          </a:p>
        </p:txBody>
      </p:sp>
      <p:sp>
        <p:nvSpPr>
          <p:cNvPr id="9" name="TextBox 8">
            <a:extLst>
              <a:ext uri="{FF2B5EF4-FFF2-40B4-BE49-F238E27FC236}">
                <a16:creationId xmlns:a16="http://schemas.microsoft.com/office/drawing/2014/main" id="{A16BE591-4397-6A09-4B89-87B8DD896912}"/>
              </a:ext>
            </a:extLst>
          </p:cNvPr>
          <p:cNvSpPr txBox="1"/>
          <p:nvPr/>
        </p:nvSpPr>
        <p:spPr>
          <a:xfrm>
            <a:off x="955040" y="1767840"/>
            <a:ext cx="4233148" cy="646331"/>
          </a:xfrm>
          <a:prstGeom prst="rect">
            <a:avLst/>
          </a:prstGeom>
          <a:noFill/>
        </p:spPr>
        <p:txBody>
          <a:bodyPr wrap="square" rtlCol="0">
            <a:spAutoFit/>
          </a:bodyPr>
          <a:lstStyle/>
          <a:p>
            <a:r>
              <a:rPr lang="en-US" dirty="0">
                <a:solidFill>
                  <a:schemeClr val="bg1"/>
                </a:solidFill>
              </a:rPr>
              <a:t>Bar Graph Representation for top words</a:t>
            </a:r>
            <a:endParaRPr lang="en-IN" dirty="0">
              <a:solidFill>
                <a:schemeClr val="bg1"/>
              </a:solidFill>
            </a:endParaRPr>
          </a:p>
          <a:p>
            <a:endParaRPr lang="en-IN" dirty="0"/>
          </a:p>
        </p:txBody>
      </p:sp>
      <p:pic>
        <p:nvPicPr>
          <p:cNvPr id="12" name="Picture 11">
            <a:extLst>
              <a:ext uri="{FF2B5EF4-FFF2-40B4-BE49-F238E27FC236}">
                <a16:creationId xmlns:a16="http://schemas.microsoft.com/office/drawing/2014/main" id="{589321BE-436F-8FF5-8FED-94C1FF48AB89}"/>
              </a:ext>
            </a:extLst>
          </p:cNvPr>
          <p:cNvPicPr>
            <a:picLocks noChangeAspect="1"/>
          </p:cNvPicPr>
          <p:nvPr/>
        </p:nvPicPr>
        <p:blipFill>
          <a:blip r:embed="rId4"/>
          <a:stretch>
            <a:fillRect/>
          </a:stretch>
        </p:blipFill>
        <p:spPr>
          <a:xfrm>
            <a:off x="214311" y="3148004"/>
            <a:ext cx="14201775" cy="4667250"/>
          </a:xfrm>
          <a:prstGeom prst="rect">
            <a:avLst/>
          </a:prstGeom>
        </p:spPr>
      </p:pic>
    </p:spTree>
    <p:extLst>
      <p:ext uri="{BB962C8B-B14F-4D97-AF65-F5344CB8AC3E}">
        <p14:creationId xmlns:p14="http://schemas.microsoft.com/office/powerpoint/2010/main" val="2694961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2182091" y="546563"/>
            <a:ext cx="7543800" cy="1200329"/>
          </a:xfrm>
          <a:prstGeom prst="rect">
            <a:avLst/>
          </a:prstGeom>
          <a:noFill/>
        </p:spPr>
        <p:txBody>
          <a:bodyPr wrap="square" rtlCol="0">
            <a:spAutoFit/>
          </a:bodyPr>
          <a:lstStyle/>
          <a:p>
            <a:pPr algn="ctr"/>
            <a:r>
              <a:rPr lang="en-US" sz="3600" b="1" dirty="0">
                <a:solidFill>
                  <a:schemeClr val="bg1"/>
                </a:solidFill>
              </a:rPr>
              <a:t>Naïve Bayes</a:t>
            </a:r>
            <a:endParaRPr lang="en-IN" sz="3600" b="1" dirty="0">
              <a:solidFill>
                <a:schemeClr val="bg1"/>
              </a:solidFill>
            </a:endParaRPr>
          </a:p>
          <a:p>
            <a:pPr algn="ctr"/>
            <a:endParaRPr lang="en-IN" sz="3600" b="1" dirty="0">
              <a:solidFill>
                <a:schemeClr val="bg1"/>
              </a:solidFill>
            </a:endParaRPr>
          </a:p>
        </p:txBody>
      </p:sp>
      <p:sp>
        <p:nvSpPr>
          <p:cNvPr id="9" name="TextBox 8">
            <a:extLst>
              <a:ext uri="{FF2B5EF4-FFF2-40B4-BE49-F238E27FC236}">
                <a16:creationId xmlns:a16="http://schemas.microsoft.com/office/drawing/2014/main" id="{1FC5E1F3-F6B3-9258-C2F2-F49C5E3EEB24}"/>
              </a:ext>
            </a:extLst>
          </p:cNvPr>
          <p:cNvSpPr txBox="1"/>
          <p:nvPr/>
        </p:nvSpPr>
        <p:spPr>
          <a:xfrm>
            <a:off x="71120" y="1820362"/>
            <a:ext cx="3891280" cy="369332"/>
          </a:xfrm>
          <a:prstGeom prst="rect">
            <a:avLst/>
          </a:prstGeom>
          <a:noFill/>
        </p:spPr>
        <p:txBody>
          <a:bodyPr wrap="square" rtlCol="0">
            <a:spAutoFit/>
          </a:bodyPr>
          <a:lstStyle/>
          <a:p>
            <a:r>
              <a:rPr lang="en-US" dirty="0">
                <a:solidFill>
                  <a:schemeClr val="bg1"/>
                </a:solidFill>
              </a:rPr>
              <a:t>Pie Chart Representation</a:t>
            </a:r>
            <a:endParaRPr lang="en-IN" dirty="0">
              <a:solidFill>
                <a:schemeClr val="bg1"/>
              </a:solidFill>
            </a:endParaRPr>
          </a:p>
        </p:txBody>
      </p:sp>
      <p:pic>
        <p:nvPicPr>
          <p:cNvPr id="8194" name="Picture 2">
            <a:extLst>
              <a:ext uri="{FF2B5EF4-FFF2-40B4-BE49-F238E27FC236}">
                <a16:creationId xmlns:a16="http://schemas.microsoft.com/office/drawing/2014/main" id="{EEF69D3F-7EA9-9BE5-23D7-DC3CDFA231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40050"/>
            <a:ext cx="14630400" cy="2347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507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dirty="0">
              <a:solidFill>
                <a:schemeClr val="bg1"/>
              </a:solidFill>
            </a:endParaRPr>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2182091" y="546563"/>
            <a:ext cx="7543800" cy="646331"/>
          </a:xfrm>
          <a:prstGeom prst="rect">
            <a:avLst/>
          </a:prstGeom>
          <a:noFill/>
        </p:spPr>
        <p:txBody>
          <a:bodyPr wrap="square" rtlCol="0">
            <a:spAutoFit/>
          </a:bodyPr>
          <a:lstStyle/>
          <a:p>
            <a:pPr algn="ctr"/>
            <a:r>
              <a:rPr lang="en-US" sz="3600" b="1" dirty="0">
                <a:solidFill>
                  <a:schemeClr val="bg1"/>
                </a:solidFill>
              </a:rPr>
              <a:t>Naïve Bayes</a:t>
            </a:r>
            <a:endParaRPr lang="en-IN" sz="3600" b="1" dirty="0">
              <a:solidFill>
                <a:schemeClr val="bg1"/>
              </a:solidFill>
            </a:endParaRPr>
          </a:p>
        </p:txBody>
      </p:sp>
      <p:sp>
        <p:nvSpPr>
          <p:cNvPr id="9" name="TextBox 8">
            <a:extLst>
              <a:ext uri="{FF2B5EF4-FFF2-40B4-BE49-F238E27FC236}">
                <a16:creationId xmlns:a16="http://schemas.microsoft.com/office/drawing/2014/main" id="{A16BE591-4397-6A09-4B89-87B8DD896912}"/>
              </a:ext>
            </a:extLst>
          </p:cNvPr>
          <p:cNvSpPr txBox="1"/>
          <p:nvPr/>
        </p:nvSpPr>
        <p:spPr>
          <a:xfrm>
            <a:off x="955040" y="1767840"/>
            <a:ext cx="4233148" cy="369332"/>
          </a:xfrm>
          <a:prstGeom prst="rect">
            <a:avLst/>
          </a:prstGeom>
          <a:noFill/>
        </p:spPr>
        <p:txBody>
          <a:bodyPr wrap="square" rtlCol="0">
            <a:spAutoFit/>
          </a:bodyPr>
          <a:lstStyle/>
          <a:p>
            <a:r>
              <a:rPr lang="en-US" dirty="0"/>
              <a:t>Word </a:t>
            </a:r>
            <a:r>
              <a:rPr lang="en-US" dirty="0" err="1"/>
              <a:t>CLoud</a:t>
            </a:r>
            <a:endParaRPr lang="en-IN" dirty="0"/>
          </a:p>
        </p:txBody>
      </p:sp>
      <p:pic>
        <p:nvPicPr>
          <p:cNvPr id="6" name="Picture 5">
            <a:extLst>
              <a:ext uri="{FF2B5EF4-FFF2-40B4-BE49-F238E27FC236}">
                <a16:creationId xmlns:a16="http://schemas.microsoft.com/office/drawing/2014/main" id="{94FA3D6D-871A-DCD4-4596-ABDD8736320D}"/>
              </a:ext>
            </a:extLst>
          </p:cNvPr>
          <p:cNvPicPr>
            <a:picLocks noChangeAspect="1"/>
          </p:cNvPicPr>
          <p:nvPr/>
        </p:nvPicPr>
        <p:blipFill>
          <a:blip r:embed="rId4"/>
          <a:stretch>
            <a:fillRect/>
          </a:stretch>
        </p:blipFill>
        <p:spPr>
          <a:xfrm>
            <a:off x="224037" y="1547336"/>
            <a:ext cx="4480043" cy="2432833"/>
          </a:xfrm>
          <a:prstGeom prst="rect">
            <a:avLst/>
          </a:prstGeom>
        </p:spPr>
      </p:pic>
      <p:pic>
        <p:nvPicPr>
          <p:cNvPr id="13" name="Picture 12">
            <a:extLst>
              <a:ext uri="{FF2B5EF4-FFF2-40B4-BE49-F238E27FC236}">
                <a16:creationId xmlns:a16="http://schemas.microsoft.com/office/drawing/2014/main" id="{1C19D5E5-22B8-F255-A299-8E2EBB6A1706}"/>
              </a:ext>
            </a:extLst>
          </p:cNvPr>
          <p:cNvPicPr>
            <a:picLocks noChangeAspect="1"/>
          </p:cNvPicPr>
          <p:nvPr/>
        </p:nvPicPr>
        <p:blipFill>
          <a:blip r:embed="rId5"/>
          <a:stretch>
            <a:fillRect/>
          </a:stretch>
        </p:blipFill>
        <p:spPr>
          <a:xfrm>
            <a:off x="4813240" y="1392913"/>
            <a:ext cx="4576048" cy="2721887"/>
          </a:xfrm>
          <a:prstGeom prst="rect">
            <a:avLst/>
          </a:prstGeom>
        </p:spPr>
      </p:pic>
      <p:pic>
        <p:nvPicPr>
          <p:cNvPr id="14" name="Picture 13">
            <a:extLst>
              <a:ext uri="{FF2B5EF4-FFF2-40B4-BE49-F238E27FC236}">
                <a16:creationId xmlns:a16="http://schemas.microsoft.com/office/drawing/2014/main" id="{767C2507-422D-1E6D-1371-102F4F126179}"/>
              </a:ext>
            </a:extLst>
          </p:cNvPr>
          <p:cNvPicPr>
            <a:picLocks noChangeAspect="1"/>
          </p:cNvPicPr>
          <p:nvPr/>
        </p:nvPicPr>
        <p:blipFill>
          <a:blip r:embed="rId6"/>
          <a:stretch>
            <a:fillRect/>
          </a:stretch>
        </p:blipFill>
        <p:spPr>
          <a:xfrm>
            <a:off x="9568020" y="1380220"/>
            <a:ext cx="5063785" cy="2749828"/>
          </a:xfrm>
          <a:prstGeom prst="rect">
            <a:avLst/>
          </a:prstGeom>
        </p:spPr>
      </p:pic>
      <p:pic>
        <p:nvPicPr>
          <p:cNvPr id="15" name="Picture 14">
            <a:extLst>
              <a:ext uri="{FF2B5EF4-FFF2-40B4-BE49-F238E27FC236}">
                <a16:creationId xmlns:a16="http://schemas.microsoft.com/office/drawing/2014/main" id="{6F31B65B-30C1-EABE-ACF9-E6860177BC66}"/>
              </a:ext>
            </a:extLst>
          </p:cNvPr>
          <p:cNvPicPr>
            <a:picLocks noChangeAspect="1"/>
          </p:cNvPicPr>
          <p:nvPr/>
        </p:nvPicPr>
        <p:blipFill>
          <a:blip r:embed="rId7"/>
          <a:stretch>
            <a:fillRect/>
          </a:stretch>
        </p:blipFill>
        <p:spPr>
          <a:xfrm>
            <a:off x="692034" y="4513016"/>
            <a:ext cx="6359041" cy="3453201"/>
          </a:xfrm>
          <a:prstGeom prst="rect">
            <a:avLst/>
          </a:prstGeom>
        </p:spPr>
      </p:pic>
      <p:pic>
        <p:nvPicPr>
          <p:cNvPr id="16" name="Picture 15">
            <a:extLst>
              <a:ext uri="{FF2B5EF4-FFF2-40B4-BE49-F238E27FC236}">
                <a16:creationId xmlns:a16="http://schemas.microsoft.com/office/drawing/2014/main" id="{A6324676-89B9-77D8-BAA4-4108B9AE4360}"/>
              </a:ext>
            </a:extLst>
          </p:cNvPr>
          <p:cNvPicPr>
            <a:picLocks noChangeAspect="1"/>
          </p:cNvPicPr>
          <p:nvPr/>
        </p:nvPicPr>
        <p:blipFill>
          <a:blip r:embed="rId8"/>
          <a:stretch>
            <a:fillRect/>
          </a:stretch>
        </p:blipFill>
        <p:spPr>
          <a:xfrm>
            <a:off x="7579327" y="4521848"/>
            <a:ext cx="6076407" cy="3299720"/>
          </a:xfrm>
          <a:prstGeom prst="rect">
            <a:avLst/>
          </a:prstGeom>
        </p:spPr>
      </p:pic>
    </p:spTree>
    <p:extLst>
      <p:ext uri="{BB962C8B-B14F-4D97-AF65-F5344CB8AC3E}">
        <p14:creationId xmlns:p14="http://schemas.microsoft.com/office/powerpoint/2010/main" val="3476585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2182091" y="546563"/>
            <a:ext cx="7543800" cy="1200329"/>
          </a:xfrm>
          <a:prstGeom prst="rect">
            <a:avLst/>
          </a:prstGeom>
          <a:noFill/>
        </p:spPr>
        <p:txBody>
          <a:bodyPr wrap="square" rtlCol="0">
            <a:spAutoFit/>
          </a:bodyPr>
          <a:lstStyle/>
          <a:p>
            <a:pPr algn="ctr"/>
            <a:r>
              <a:rPr lang="en-US" sz="3600" b="1" dirty="0">
                <a:solidFill>
                  <a:schemeClr val="bg1"/>
                </a:solidFill>
              </a:rPr>
              <a:t>Naïve Bayes</a:t>
            </a:r>
            <a:endParaRPr lang="en-IN" sz="3600" b="1" dirty="0">
              <a:solidFill>
                <a:schemeClr val="bg1"/>
              </a:solidFill>
            </a:endParaRPr>
          </a:p>
          <a:p>
            <a:pPr algn="ctr"/>
            <a:endParaRPr lang="en-IN" sz="3600" b="1" dirty="0">
              <a:solidFill>
                <a:schemeClr val="bg1"/>
              </a:solidFill>
            </a:endParaRPr>
          </a:p>
        </p:txBody>
      </p:sp>
      <p:pic>
        <p:nvPicPr>
          <p:cNvPr id="3" name="Picture 2">
            <a:extLst>
              <a:ext uri="{FF2B5EF4-FFF2-40B4-BE49-F238E27FC236}">
                <a16:creationId xmlns:a16="http://schemas.microsoft.com/office/drawing/2014/main" id="{454E6112-1DCC-6CF7-4D48-9447FCB4E40F}"/>
              </a:ext>
            </a:extLst>
          </p:cNvPr>
          <p:cNvPicPr>
            <a:picLocks noChangeAspect="1"/>
          </p:cNvPicPr>
          <p:nvPr/>
        </p:nvPicPr>
        <p:blipFill rotWithShape="1">
          <a:blip r:embed="rId4"/>
          <a:srcRect r="39667"/>
          <a:stretch/>
        </p:blipFill>
        <p:spPr>
          <a:xfrm>
            <a:off x="180320" y="2245847"/>
            <a:ext cx="10193040" cy="2336313"/>
          </a:xfrm>
          <a:prstGeom prst="rect">
            <a:avLst/>
          </a:prstGeom>
        </p:spPr>
      </p:pic>
      <p:pic>
        <p:nvPicPr>
          <p:cNvPr id="6" name="Picture 5">
            <a:extLst>
              <a:ext uri="{FF2B5EF4-FFF2-40B4-BE49-F238E27FC236}">
                <a16:creationId xmlns:a16="http://schemas.microsoft.com/office/drawing/2014/main" id="{2675B66F-478C-888C-A9EA-0A867AFD025E}"/>
              </a:ext>
            </a:extLst>
          </p:cNvPr>
          <p:cNvPicPr>
            <a:picLocks noChangeAspect="1"/>
          </p:cNvPicPr>
          <p:nvPr/>
        </p:nvPicPr>
        <p:blipFill rotWithShape="1">
          <a:blip r:embed="rId4"/>
          <a:srcRect l="59583" t="4220"/>
          <a:stretch/>
        </p:blipFill>
        <p:spPr>
          <a:xfrm>
            <a:off x="5355610" y="5137545"/>
            <a:ext cx="7303750" cy="2545491"/>
          </a:xfrm>
          <a:prstGeom prst="rect">
            <a:avLst/>
          </a:prstGeom>
        </p:spPr>
      </p:pic>
    </p:spTree>
    <p:extLst>
      <p:ext uri="{BB962C8B-B14F-4D97-AF65-F5344CB8AC3E}">
        <p14:creationId xmlns:p14="http://schemas.microsoft.com/office/powerpoint/2010/main" val="3448579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2182091" y="546563"/>
            <a:ext cx="7543800" cy="1200329"/>
          </a:xfrm>
          <a:prstGeom prst="rect">
            <a:avLst/>
          </a:prstGeom>
          <a:noFill/>
        </p:spPr>
        <p:txBody>
          <a:bodyPr wrap="square" rtlCol="0">
            <a:spAutoFit/>
          </a:bodyPr>
          <a:lstStyle/>
          <a:p>
            <a:pPr algn="ctr"/>
            <a:r>
              <a:rPr lang="en-US" sz="3600" b="1" dirty="0">
                <a:solidFill>
                  <a:schemeClr val="bg1"/>
                </a:solidFill>
              </a:rPr>
              <a:t>Naïve Bayes</a:t>
            </a:r>
            <a:endParaRPr lang="en-IN" sz="3600" b="1" dirty="0">
              <a:solidFill>
                <a:schemeClr val="bg1"/>
              </a:solidFill>
            </a:endParaRPr>
          </a:p>
          <a:p>
            <a:pPr algn="ctr"/>
            <a:endParaRPr lang="en-IN" sz="3600" b="1" dirty="0">
              <a:solidFill>
                <a:schemeClr val="bg1"/>
              </a:solidFill>
            </a:endParaRPr>
          </a:p>
        </p:txBody>
      </p:sp>
      <p:pic>
        <p:nvPicPr>
          <p:cNvPr id="3" name="Picture 2">
            <a:extLst>
              <a:ext uri="{FF2B5EF4-FFF2-40B4-BE49-F238E27FC236}">
                <a16:creationId xmlns:a16="http://schemas.microsoft.com/office/drawing/2014/main" id="{08B07DC0-223B-5809-4470-8ECD89565F15}"/>
              </a:ext>
            </a:extLst>
          </p:cNvPr>
          <p:cNvPicPr>
            <a:picLocks noChangeAspect="1"/>
          </p:cNvPicPr>
          <p:nvPr/>
        </p:nvPicPr>
        <p:blipFill>
          <a:blip r:embed="rId4"/>
          <a:stretch>
            <a:fillRect/>
          </a:stretch>
        </p:blipFill>
        <p:spPr>
          <a:xfrm>
            <a:off x="7284918" y="1902737"/>
            <a:ext cx="6267450" cy="4876144"/>
          </a:xfrm>
          <a:prstGeom prst="rect">
            <a:avLst/>
          </a:prstGeom>
        </p:spPr>
      </p:pic>
      <p:sp>
        <p:nvSpPr>
          <p:cNvPr id="9" name="TextBox 8">
            <a:extLst>
              <a:ext uri="{FF2B5EF4-FFF2-40B4-BE49-F238E27FC236}">
                <a16:creationId xmlns:a16="http://schemas.microsoft.com/office/drawing/2014/main" id="{BCA288F0-A6E8-9736-0E0F-19B096A84233}"/>
              </a:ext>
            </a:extLst>
          </p:cNvPr>
          <p:cNvSpPr txBox="1"/>
          <p:nvPr/>
        </p:nvSpPr>
        <p:spPr>
          <a:xfrm>
            <a:off x="1595120" y="7166777"/>
            <a:ext cx="9987280" cy="369332"/>
          </a:xfrm>
          <a:prstGeom prst="rect">
            <a:avLst/>
          </a:prstGeom>
          <a:noFill/>
        </p:spPr>
        <p:txBody>
          <a:bodyPr wrap="square">
            <a:spAutoFit/>
          </a:bodyPr>
          <a:lstStyle/>
          <a:p>
            <a:r>
              <a:rPr lang="en-IN" dirty="0">
                <a:solidFill>
                  <a:srgbClr val="0563C1"/>
                </a:solidFill>
                <a:hlinkClick r:id="rId5">
                  <a:extLst>
                    <a:ext uri="{A12FA001-AC4F-418D-AE19-62706E023703}">
                      <ahyp:hlinkClr xmlns:ahyp="http://schemas.microsoft.com/office/drawing/2018/hyperlinkcolor" val="tx"/>
                    </a:ext>
                  </a:extLst>
                </a:hlinkClick>
              </a:rPr>
              <a:t>https://colab.research.google.com/drive/1vND0A-MS4hG3d8skpJACe1cHHTv4x3qi?usp=</a:t>
            </a:r>
            <a:r>
              <a:rPr lang="en-IN" dirty="0">
                <a:solidFill>
                  <a:schemeClr val="accent1"/>
                </a:solidFill>
                <a:hlinkClick r:id="rId5">
                  <a:extLst>
                    <a:ext uri="{A12FA001-AC4F-418D-AE19-62706E023703}">
                      <ahyp:hlinkClr xmlns:ahyp="http://schemas.microsoft.com/office/drawing/2018/hyperlinkcolor" val="tx"/>
                    </a:ext>
                  </a:extLst>
                </a:hlinkClick>
              </a:rPr>
              <a:t>sharing</a:t>
            </a:r>
            <a:r>
              <a:rPr lang="en-IN" dirty="0">
                <a:solidFill>
                  <a:schemeClr val="bg1"/>
                </a:solidFill>
              </a:rPr>
              <a:t>   - Code</a:t>
            </a:r>
          </a:p>
        </p:txBody>
      </p:sp>
      <p:pic>
        <p:nvPicPr>
          <p:cNvPr id="6" name="Picture 5">
            <a:extLst>
              <a:ext uri="{FF2B5EF4-FFF2-40B4-BE49-F238E27FC236}">
                <a16:creationId xmlns:a16="http://schemas.microsoft.com/office/drawing/2014/main" id="{2AB19151-CDBC-04DF-BB24-AD75D1B97A14}"/>
              </a:ext>
            </a:extLst>
          </p:cNvPr>
          <p:cNvPicPr>
            <a:picLocks noChangeAspect="1"/>
          </p:cNvPicPr>
          <p:nvPr/>
        </p:nvPicPr>
        <p:blipFill>
          <a:blip r:embed="rId6"/>
          <a:stretch>
            <a:fillRect/>
          </a:stretch>
        </p:blipFill>
        <p:spPr>
          <a:xfrm>
            <a:off x="613727" y="1902737"/>
            <a:ext cx="6315393" cy="5077183"/>
          </a:xfrm>
          <a:prstGeom prst="rect">
            <a:avLst/>
          </a:prstGeom>
        </p:spPr>
      </p:pic>
    </p:spTree>
    <p:extLst>
      <p:ext uri="{BB962C8B-B14F-4D97-AF65-F5344CB8AC3E}">
        <p14:creationId xmlns:p14="http://schemas.microsoft.com/office/powerpoint/2010/main" val="2575933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622005" y="431521"/>
            <a:ext cx="7543800" cy="646331"/>
          </a:xfrm>
          <a:prstGeom prst="rect">
            <a:avLst/>
          </a:prstGeom>
          <a:noFill/>
        </p:spPr>
        <p:txBody>
          <a:bodyPr wrap="square" rtlCol="0">
            <a:spAutoFit/>
          </a:bodyPr>
          <a:lstStyle/>
          <a:p>
            <a:pPr algn="ctr"/>
            <a:r>
              <a:rPr lang="en-US" sz="3600" b="1" dirty="0">
                <a:solidFill>
                  <a:schemeClr val="bg1"/>
                </a:solidFill>
              </a:rPr>
              <a:t>Support Vector Machine</a:t>
            </a:r>
            <a:endParaRPr lang="en-IN" sz="3600" b="1" dirty="0">
              <a:solidFill>
                <a:schemeClr val="bg1"/>
              </a:solidFill>
            </a:endParaRPr>
          </a:p>
        </p:txBody>
      </p:sp>
      <p:pic>
        <p:nvPicPr>
          <p:cNvPr id="9" name="Picture 8">
            <a:extLst>
              <a:ext uri="{FF2B5EF4-FFF2-40B4-BE49-F238E27FC236}">
                <a16:creationId xmlns:a16="http://schemas.microsoft.com/office/drawing/2014/main" id="{D716250A-7809-3284-85A7-79EECCA5ED1B}"/>
              </a:ext>
            </a:extLst>
          </p:cNvPr>
          <p:cNvPicPr>
            <a:picLocks noChangeAspect="1"/>
          </p:cNvPicPr>
          <p:nvPr/>
        </p:nvPicPr>
        <p:blipFill rotWithShape="1">
          <a:blip r:embed="rId4"/>
          <a:srcRect b="59948"/>
          <a:stretch/>
        </p:blipFill>
        <p:spPr>
          <a:xfrm>
            <a:off x="855000" y="1967023"/>
            <a:ext cx="6066795" cy="5975498"/>
          </a:xfrm>
          <a:prstGeom prst="rect">
            <a:avLst/>
          </a:prstGeom>
        </p:spPr>
      </p:pic>
      <p:pic>
        <p:nvPicPr>
          <p:cNvPr id="12" name="Picture 11">
            <a:extLst>
              <a:ext uri="{FF2B5EF4-FFF2-40B4-BE49-F238E27FC236}">
                <a16:creationId xmlns:a16="http://schemas.microsoft.com/office/drawing/2014/main" id="{3F13D738-1DE1-72AB-25F2-3D2FB3D4AB0B}"/>
              </a:ext>
            </a:extLst>
          </p:cNvPr>
          <p:cNvPicPr>
            <a:picLocks noChangeAspect="1"/>
          </p:cNvPicPr>
          <p:nvPr/>
        </p:nvPicPr>
        <p:blipFill rotWithShape="1">
          <a:blip r:embed="rId5"/>
          <a:srcRect t="40052"/>
          <a:stretch/>
        </p:blipFill>
        <p:spPr>
          <a:xfrm>
            <a:off x="8373803" y="404038"/>
            <a:ext cx="5851488" cy="7676706"/>
          </a:xfrm>
          <a:prstGeom prst="rect">
            <a:avLst/>
          </a:prstGeom>
        </p:spPr>
      </p:pic>
      <p:sp>
        <p:nvSpPr>
          <p:cNvPr id="13" name="TextBox 12">
            <a:extLst>
              <a:ext uri="{FF2B5EF4-FFF2-40B4-BE49-F238E27FC236}">
                <a16:creationId xmlns:a16="http://schemas.microsoft.com/office/drawing/2014/main" id="{0A073E3C-B4CF-0319-824D-1F01715FA2B6}"/>
              </a:ext>
            </a:extLst>
          </p:cNvPr>
          <p:cNvSpPr txBox="1"/>
          <p:nvPr/>
        </p:nvSpPr>
        <p:spPr>
          <a:xfrm>
            <a:off x="855000" y="1448596"/>
            <a:ext cx="4836160" cy="369332"/>
          </a:xfrm>
          <a:prstGeom prst="rect">
            <a:avLst/>
          </a:prstGeom>
          <a:noFill/>
        </p:spPr>
        <p:txBody>
          <a:bodyPr wrap="square" rtlCol="0">
            <a:spAutoFit/>
          </a:bodyPr>
          <a:lstStyle/>
          <a:p>
            <a:r>
              <a:rPr lang="en-US" dirty="0">
                <a:solidFill>
                  <a:schemeClr val="bg1"/>
                </a:solidFill>
              </a:rPr>
              <a:t>Bar Graph Representation for top words</a:t>
            </a:r>
            <a:endParaRPr lang="en-IN" dirty="0">
              <a:solidFill>
                <a:schemeClr val="bg1"/>
              </a:solidFill>
            </a:endParaRPr>
          </a:p>
        </p:txBody>
      </p:sp>
    </p:spTree>
    <p:extLst>
      <p:ext uri="{BB962C8B-B14F-4D97-AF65-F5344CB8AC3E}">
        <p14:creationId xmlns:p14="http://schemas.microsoft.com/office/powerpoint/2010/main" val="3843246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2182091" y="546563"/>
            <a:ext cx="7543800" cy="646331"/>
          </a:xfrm>
          <a:prstGeom prst="rect">
            <a:avLst/>
          </a:prstGeom>
          <a:noFill/>
        </p:spPr>
        <p:txBody>
          <a:bodyPr wrap="square" rtlCol="0">
            <a:spAutoFit/>
          </a:bodyPr>
          <a:lstStyle/>
          <a:p>
            <a:pPr algn="ctr"/>
            <a:r>
              <a:rPr lang="en-US" sz="3600" b="1" dirty="0">
                <a:solidFill>
                  <a:schemeClr val="bg1"/>
                </a:solidFill>
              </a:rPr>
              <a:t>Support Vector Machine</a:t>
            </a:r>
            <a:endParaRPr lang="en-IN" sz="3600" b="1" dirty="0">
              <a:solidFill>
                <a:schemeClr val="bg1"/>
              </a:solidFill>
            </a:endParaRPr>
          </a:p>
        </p:txBody>
      </p:sp>
      <p:pic>
        <p:nvPicPr>
          <p:cNvPr id="6" name="Picture 5">
            <a:extLst>
              <a:ext uri="{FF2B5EF4-FFF2-40B4-BE49-F238E27FC236}">
                <a16:creationId xmlns:a16="http://schemas.microsoft.com/office/drawing/2014/main" id="{401B1672-F3A4-3E89-4A5E-B5CF33130C61}"/>
              </a:ext>
            </a:extLst>
          </p:cNvPr>
          <p:cNvPicPr>
            <a:picLocks noChangeAspect="1"/>
          </p:cNvPicPr>
          <p:nvPr/>
        </p:nvPicPr>
        <p:blipFill>
          <a:blip r:embed="rId4"/>
          <a:stretch>
            <a:fillRect/>
          </a:stretch>
        </p:blipFill>
        <p:spPr>
          <a:xfrm>
            <a:off x="0" y="2589679"/>
            <a:ext cx="14630400" cy="2011680"/>
          </a:xfrm>
          <a:prstGeom prst="rect">
            <a:avLst/>
          </a:prstGeom>
        </p:spPr>
      </p:pic>
      <p:sp>
        <p:nvSpPr>
          <p:cNvPr id="9" name="TextBox 8">
            <a:extLst>
              <a:ext uri="{FF2B5EF4-FFF2-40B4-BE49-F238E27FC236}">
                <a16:creationId xmlns:a16="http://schemas.microsoft.com/office/drawing/2014/main" id="{1FC5E1F3-F6B3-9258-C2F2-F49C5E3EEB24}"/>
              </a:ext>
            </a:extLst>
          </p:cNvPr>
          <p:cNvSpPr txBox="1"/>
          <p:nvPr/>
        </p:nvSpPr>
        <p:spPr>
          <a:xfrm>
            <a:off x="71120" y="1820362"/>
            <a:ext cx="3891280" cy="369332"/>
          </a:xfrm>
          <a:prstGeom prst="rect">
            <a:avLst/>
          </a:prstGeom>
          <a:noFill/>
        </p:spPr>
        <p:txBody>
          <a:bodyPr wrap="square" rtlCol="0">
            <a:spAutoFit/>
          </a:bodyPr>
          <a:lstStyle/>
          <a:p>
            <a:r>
              <a:rPr lang="en-US" dirty="0">
                <a:solidFill>
                  <a:schemeClr val="bg1"/>
                </a:solidFill>
              </a:rPr>
              <a:t>Pie Chart Representation</a:t>
            </a:r>
            <a:endParaRPr lang="en-IN" dirty="0">
              <a:solidFill>
                <a:schemeClr val="bg1"/>
              </a:solidFill>
            </a:endParaRPr>
          </a:p>
        </p:txBody>
      </p:sp>
    </p:spTree>
    <p:extLst>
      <p:ext uri="{BB962C8B-B14F-4D97-AF65-F5344CB8AC3E}">
        <p14:creationId xmlns:p14="http://schemas.microsoft.com/office/powerpoint/2010/main" val="3688916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91440"/>
            <a:ext cx="14630400" cy="8229600"/>
          </a:xfrm>
          <a:prstGeom prst="rect">
            <a:avLst/>
          </a:prstGeom>
          <a:solidFill>
            <a:srgbClr val="0D0A2C">
              <a:alpha val="75000"/>
            </a:srgbClr>
          </a:solidFill>
          <a:ln/>
        </p:spPr>
        <p:txBody>
          <a:bodyPr/>
          <a:lstStyle/>
          <a:p>
            <a:endParaRPr lang="en-IN"/>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2182091" y="546563"/>
            <a:ext cx="7543800" cy="646331"/>
          </a:xfrm>
          <a:prstGeom prst="rect">
            <a:avLst/>
          </a:prstGeom>
          <a:noFill/>
        </p:spPr>
        <p:txBody>
          <a:bodyPr wrap="square" rtlCol="0">
            <a:spAutoFit/>
          </a:bodyPr>
          <a:lstStyle/>
          <a:p>
            <a:pPr algn="ctr"/>
            <a:r>
              <a:rPr lang="en-US" sz="3600" b="1" dirty="0">
                <a:solidFill>
                  <a:schemeClr val="bg1"/>
                </a:solidFill>
              </a:rPr>
              <a:t>Support Vector Machine</a:t>
            </a:r>
            <a:endParaRPr lang="en-IN" sz="3600" b="1" dirty="0">
              <a:solidFill>
                <a:schemeClr val="bg1"/>
              </a:solidFill>
            </a:endParaRPr>
          </a:p>
        </p:txBody>
      </p:sp>
      <p:pic>
        <p:nvPicPr>
          <p:cNvPr id="12" name="Picture 11">
            <a:extLst>
              <a:ext uri="{FF2B5EF4-FFF2-40B4-BE49-F238E27FC236}">
                <a16:creationId xmlns:a16="http://schemas.microsoft.com/office/drawing/2014/main" id="{FBAA5938-EC1E-4383-4E34-16908237DAD5}"/>
              </a:ext>
            </a:extLst>
          </p:cNvPr>
          <p:cNvPicPr>
            <a:picLocks noChangeAspect="1"/>
          </p:cNvPicPr>
          <p:nvPr/>
        </p:nvPicPr>
        <p:blipFill>
          <a:blip r:embed="rId4"/>
          <a:stretch>
            <a:fillRect/>
          </a:stretch>
        </p:blipFill>
        <p:spPr>
          <a:xfrm>
            <a:off x="263562" y="1485423"/>
            <a:ext cx="4592163" cy="3543777"/>
          </a:xfrm>
          <a:prstGeom prst="rect">
            <a:avLst/>
          </a:prstGeom>
        </p:spPr>
      </p:pic>
      <p:pic>
        <p:nvPicPr>
          <p:cNvPr id="13" name="Picture 12">
            <a:extLst>
              <a:ext uri="{FF2B5EF4-FFF2-40B4-BE49-F238E27FC236}">
                <a16:creationId xmlns:a16="http://schemas.microsoft.com/office/drawing/2014/main" id="{02716AFC-FED0-124E-B757-2B6798E8426F}"/>
              </a:ext>
            </a:extLst>
          </p:cNvPr>
          <p:cNvPicPr>
            <a:picLocks noChangeAspect="1"/>
          </p:cNvPicPr>
          <p:nvPr/>
        </p:nvPicPr>
        <p:blipFill>
          <a:blip r:embed="rId5"/>
          <a:stretch>
            <a:fillRect/>
          </a:stretch>
        </p:blipFill>
        <p:spPr>
          <a:xfrm>
            <a:off x="5119288" y="1485422"/>
            <a:ext cx="4655390" cy="3543777"/>
          </a:xfrm>
          <a:prstGeom prst="rect">
            <a:avLst/>
          </a:prstGeom>
        </p:spPr>
      </p:pic>
      <p:pic>
        <p:nvPicPr>
          <p:cNvPr id="14" name="Picture 13">
            <a:extLst>
              <a:ext uri="{FF2B5EF4-FFF2-40B4-BE49-F238E27FC236}">
                <a16:creationId xmlns:a16="http://schemas.microsoft.com/office/drawing/2014/main" id="{A306D745-E653-0BCA-744F-12C2B8C2C640}"/>
              </a:ext>
            </a:extLst>
          </p:cNvPr>
          <p:cNvPicPr>
            <a:picLocks noChangeAspect="1"/>
          </p:cNvPicPr>
          <p:nvPr/>
        </p:nvPicPr>
        <p:blipFill>
          <a:blip r:embed="rId6"/>
          <a:stretch>
            <a:fillRect/>
          </a:stretch>
        </p:blipFill>
        <p:spPr>
          <a:xfrm>
            <a:off x="9892367" y="1443273"/>
            <a:ext cx="4813244" cy="3585927"/>
          </a:xfrm>
          <a:prstGeom prst="rect">
            <a:avLst/>
          </a:prstGeom>
        </p:spPr>
      </p:pic>
      <p:pic>
        <p:nvPicPr>
          <p:cNvPr id="15" name="Picture 14">
            <a:extLst>
              <a:ext uri="{FF2B5EF4-FFF2-40B4-BE49-F238E27FC236}">
                <a16:creationId xmlns:a16="http://schemas.microsoft.com/office/drawing/2014/main" id="{30CD8D5C-24BF-2921-230D-E11382E5F49B}"/>
              </a:ext>
            </a:extLst>
          </p:cNvPr>
          <p:cNvPicPr>
            <a:picLocks noChangeAspect="1"/>
          </p:cNvPicPr>
          <p:nvPr/>
        </p:nvPicPr>
        <p:blipFill>
          <a:blip r:embed="rId7"/>
          <a:stretch>
            <a:fillRect/>
          </a:stretch>
        </p:blipFill>
        <p:spPr>
          <a:xfrm>
            <a:off x="1982113" y="5282722"/>
            <a:ext cx="4959788" cy="2693353"/>
          </a:xfrm>
          <a:prstGeom prst="rect">
            <a:avLst/>
          </a:prstGeom>
        </p:spPr>
      </p:pic>
      <p:pic>
        <p:nvPicPr>
          <p:cNvPr id="16" name="Picture 15">
            <a:extLst>
              <a:ext uri="{FF2B5EF4-FFF2-40B4-BE49-F238E27FC236}">
                <a16:creationId xmlns:a16="http://schemas.microsoft.com/office/drawing/2014/main" id="{88D29239-8EB1-3DE4-16EB-CD7FB58408E5}"/>
              </a:ext>
            </a:extLst>
          </p:cNvPr>
          <p:cNvPicPr>
            <a:picLocks noChangeAspect="1"/>
          </p:cNvPicPr>
          <p:nvPr/>
        </p:nvPicPr>
        <p:blipFill>
          <a:blip r:embed="rId8"/>
          <a:stretch>
            <a:fillRect/>
          </a:stretch>
        </p:blipFill>
        <p:spPr>
          <a:xfrm>
            <a:off x="7315200" y="5259382"/>
            <a:ext cx="4959788" cy="2693353"/>
          </a:xfrm>
          <a:prstGeom prst="rect">
            <a:avLst/>
          </a:prstGeom>
        </p:spPr>
      </p:pic>
    </p:spTree>
    <p:extLst>
      <p:ext uri="{BB962C8B-B14F-4D97-AF65-F5344CB8AC3E}">
        <p14:creationId xmlns:p14="http://schemas.microsoft.com/office/powerpoint/2010/main" val="3468814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2182091" y="546563"/>
            <a:ext cx="7543800" cy="646331"/>
          </a:xfrm>
          <a:prstGeom prst="rect">
            <a:avLst/>
          </a:prstGeom>
          <a:noFill/>
        </p:spPr>
        <p:txBody>
          <a:bodyPr wrap="square" rtlCol="0">
            <a:spAutoFit/>
          </a:bodyPr>
          <a:lstStyle/>
          <a:p>
            <a:pPr algn="ctr"/>
            <a:r>
              <a:rPr lang="en-US" sz="3600" b="1" dirty="0">
                <a:solidFill>
                  <a:schemeClr val="bg1"/>
                </a:solidFill>
              </a:rPr>
              <a:t>Support Vector Machine</a:t>
            </a:r>
            <a:endParaRPr lang="en-IN" sz="3600" b="1" dirty="0">
              <a:solidFill>
                <a:schemeClr val="bg1"/>
              </a:solidFill>
            </a:endParaRPr>
          </a:p>
        </p:txBody>
      </p:sp>
      <p:pic>
        <p:nvPicPr>
          <p:cNvPr id="6" name="Picture 5">
            <a:extLst>
              <a:ext uri="{FF2B5EF4-FFF2-40B4-BE49-F238E27FC236}">
                <a16:creationId xmlns:a16="http://schemas.microsoft.com/office/drawing/2014/main" id="{965A4D85-CC9E-D49F-1F4C-080490A88FA9}"/>
              </a:ext>
            </a:extLst>
          </p:cNvPr>
          <p:cNvPicPr>
            <a:picLocks noChangeAspect="1"/>
          </p:cNvPicPr>
          <p:nvPr/>
        </p:nvPicPr>
        <p:blipFill>
          <a:blip r:embed="rId4"/>
          <a:stretch>
            <a:fillRect/>
          </a:stretch>
        </p:blipFill>
        <p:spPr>
          <a:xfrm>
            <a:off x="423545" y="1673258"/>
            <a:ext cx="4436736" cy="2733993"/>
          </a:xfrm>
          <a:prstGeom prst="rect">
            <a:avLst/>
          </a:prstGeom>
        </p:spPr>
      </p:pic>
      <p:pic>
        <p:nvPicPr>
          <p:cNvPr id="9" name="Picture 8">
            <a:extLst>
              <a:ext uri="{FF2B5EF4-FFF2-40B4-BE49-F238E27FC236}">
                <a16:creationId xmlns:a16="http://schemas.microsoft.com/office/drawing/2014/main" id="{524265DB-8DA0-6A00-C959-15807F00977D}"/>
              </a:ext>
            </a:extLst>
          </p:cNvPr>
          <p:cNvPicPr>
            <a:picLocks noChangeAspect="1"/>
          </p:cNvPicPr>
          <p:nvPr/>
        </p:nvPicPr>
        <p:blipFill>
          <a:blip r:embed="rId5"/>
          <a:stretch>
            <a:fillRect/>
          </a:stretch>
        </p:blipFill>
        <p:spPr>
          <a:xfrm>
            <a:off x="5030336" y="1632285"/>
            <a:ext cx="4313326" cy="2733993"/>
          </a:xfrm>
          <a:prstGeom prst="rect">
            <a:avLst/>
          </a:prstGeom>
        </p:spPr>
      </p:pic>
      <p:pic>
        <p:nvPicPr>
          <p:cNvPr id="12" name="Picture 11">
            <a:extLst>
              <a:ext uri="{FF2B5EF4-FFF2-40B4-BE49-F238E27FC236}">
                <a16:creationId xmlns:a16="http://schemas.microsoft.com/office/drawing/2014/main" id="{C7350DBD-8D29-CD54-B6A9-13D2BC5D3D42}"/>
              </a:ext>
            </a:extLst>
          </p:cNvPr>
          <p:cNvPicPr>
            <a:picLocks noChangeAspect="1"/>
          </p:cNvPicPr>
          <p:nvPr/>
        </p:nvPicPr>
        <p:blipFill>
          <a:blip r:embed="rId6"/>
          <a:stretch>
            <a:fillRect/>
          </a:stretch>
        </p:blipFill>
        <p:spPr>
          <a:xfrm>
            <a:off x="9568567" y="1576072"/>
            <a:ext cx="5034628" cy="2733994"/>
          </a:xfrm>
          <a:prstGeom prst="rect">
            <a:avLst/>
          </a:prstGeom>
        </p:spPr>
      </p:pic>
      <p:pic>
        <p:nvPicPr>
          <p:cNvPr id="3074" name="Picture 2">
            <a:extLst>
              <a:ext uri="{FF2B5EF4-FFF2-40B4-BE49-F238E27FC236}">
                <a16:creationId xmlns:a16="http://schemas.microsoft.com/office/drawing/2014/main" id="{7A0CCD55-5C26-4E38-FEDA-BCBEE84DFD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2642" y="4812753"/>
            <a:ext cx="5469916" cy="297037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EB71903-A248-3F38-E8BE-BCA276B044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3888" y="4844956"/>
            <a:ext cx="5469916" cy="2970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670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2182091" y="546563"/>
            <a:ext cx="7543800" cy="646331"/>
          </a:xfrm>
          <a:prstGeom prst="rect">
            <a:avLst/>
          </a:prstGeom>
          <a:noFill/>
        </p:spPr>
        <p:txBody>
          <a:bodyPr wrap="square" rtlCol="0">
            <a:spAutoFit/>
          </a:bodyPr>
          <a:lstStyle/>
          <a:p>
            <a:pPr algn="ctr"/>
            <a:r>
              <a:rPr lang="en-US" sz="3600" b="1" dirty="0">
                <a:solidFill>
                  <a:schemeClr val="bg1"/>
                </a:solidFill>
              </a:rPr>
              <a:t>Support Vector Machine</a:t>
            </a:r>
            <a:endParaRPr lang="en-IN" sz="3600" b="1" dirty="0">
              <a:solidFill>
                <a:schemeClr val="bg1"/>
              </a:solidFill>
            </a:endParaRPr>
          </a:p>
        </p:txBody>
      </p:sp>
      <p:pic>
        <p:nvPicPr>
          <p:cNvPr id="4098" name="Picture 2">
            <a:extLst>
              <a:ext uri="{FF2B5EF4-FFF2-40B4-BE49-F238E27FC236}">
                <a16:creationId xmlns:a16="http://schemas.microsoft.com/office/drawing/2014/main" id="{CC32CE09-D3DF-F657-ED90-F11BAD5F6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2606" y="1902737"/>
            <a:ext cx="6181725" cy="52101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0E8750F-8D13-B0BA-89D5-111BA960720D}"/>
              </a:ext>
            </a:extLst>
          </p:cNvPr>
          <p:cNvPicPr>
            <a:picLocks noChangeAspect="1"/>
          </p:cNvPicPr>
          <p:nvPr/>
        </p:nvPicPr>
        <p:blipFill rotWithShape="1">
          <a:blip r:embed="rId5"/>
          <a:srcRect l="23154" t="28409" r="30255" b="27115"/>
          <a:stretch/>
        </p:blipFill>
        <p:spPr>
          <a:xfrm>
            <a:off x="348085" y="2383026"/>
            <a:ext cx="6816437" cy="3660191"/>
          </a:xfrm>
          <a:prstGeom prst="rect">
            <a:avLst/>
          </a:prstGeom>
        </p:spPr>
      </p:pic>
    </p:spTree>
    <p:extLst>
      <p:ext uri="{BB962C8B-B14F-4D97-AF65-F5344CB8AC3E}">
        <p14:creationId xmlns:p14="http://schemas.microsoft.com/office/powerpoint/2010/main" val="3517726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94489" y="0"/>
            <a:ext cx="14630400" cy="10127099"/>
          </a:xfrm>
          <a:prstGeom prst="rect">
            <a:avLst/>
          </a:prstGeom>
          <a:solidFill>
            <a:srgbClr val="0D0A2C">
              <a:alpha val="75000"/>
            </a:srgbClr>
          </a:solidFill>
          <a:ln/>
        </p:spPr>
        <p:txBody>
          <a:bodyPr/>
          <a:lstStyle/>
          <a:p>
            <a:endParaRPr lang="en-IN"/>
          </a:p>
        </p:txBody>
      </p:sp>
      <p:sp>
        <p:nvSpPr>
          <p:cNvPr id="4" name="Text 1"/>
          <p:cNvSpPr/>
          <p:nvPr/>
        </p:nvSpPr>
        <p:spPr>
          <a:xfrm>
            <a:off x="2594967" y="475178"/>
            <a:ext cx="9440347" cy="1080135"/>
          </a:xfrm>
          <a:prstGeom prst="rect">
            <a:avLst/>
          </a:prstGeom>
          <a:noFill/>
          <a:ln/>
        </p:spPr>
        <p:txBody>
          <a:bodyPr wrap="square" rtlCol="0" anchor="t"/>
          <a:lstStyle/>
          <a:p>
            <a:pPr marL="0" indent="0">
              <a:lnSpc>
                <a:spcPts val="4253"/>
              </a:lnSpc>
              <a:buNone/>
            </a:pPr>
            <a:r>
              <a:rPr lang="en-US" sz="3402" dirty="0">
                <a:solidFill>
                  <a:srgbClr val="F2F0F4"/>
                </a:solidFill>
                <a:latin typeface="Montserrat" pitchFamily="34" charset="0"/>
              </a:rPr>
              <a:t>         K-pop Project-   Research Workflow</a:t>
            </a:r>
            <a:endParaRPr lang="en-US" sz="3402" dirty="0"/>
          </a:p>
        </p:txBody>
      </p:sp>
      <p:sp>
        <p:nvSpPr>
          <p:cNvPr id="5" name="Shape 2"/>
          <p:cNvSpPr/>
          <p:nvPr/>
        </p:nvSpPr>
        <p:spPr>
          <a:xfrm>
            <a:off x="7297817" y="1900952"/>
            <a:ext cx="34528" cy="7750969"/>
          </a:xfrm>
          <a:prstGeom prst="roundRect">
            <a:avLst>
              <a:gd name="adj" fmla="val 225237"/>
            </a:avLst>
          </a:prstGeom>
          <a:solidFill>
            <a:srgbClr val="552C86"/>
          </a:solidFill>
          <a:ln/>
        </p:spPr>
        <p:txBody>
          <a:bodyPr/>
          <a:lstStyle/>
          <a:p>
            <a:endParaRPr lang="en-IN"/>
          </a:p>
        </p:txBody>
      </p:sp>
      <p:sp>
        <p:nvSpPr>
          <p:cNvPr id="6" name="Shape 3"/>
          <p:cNvSpPr/>
          <p:nvPr/>
        </p:nvSpPr>
        <p:spPr>
          <a:xfrm>
            <a:off x="6515874" y="2272308"/>
            <a:ext cx="604837" cy="34528"/>
          </a:xfrm>
          <a:prstGeom prst="roundRect">
            <a:avLst>
              <a:gd name="adj" fmla="val 225237"/>
            </a:avLst>
          </a:prstGeom>
          <a:solidFill>
            <a:srgbClr val="552C86"/>
          </a:solidFill>
          <a:ln/>
        </p:spPr>
        <p:txBody>
          <a:bodyPr/>
          <a:lstStyle/>
          <a:p>
            <a:endParaRPr lang="en-IN"/>
          </a:p>
        </p:txBody>
      </p:sp>
      <p:sp>
        <p:nvSpPr>
          <p:cNvPr id="7" name="Shape 4"/>
          <p:cNvSpPr/>
          <p:nvPr/>
        </p:nvSpPr>
        <p:spPr>
          <a:xfrm>
            <a:off x="7120711" y="2095262"/>
            <a:ext cx="388739" cy="388739"/>
          </a:xfrm>
          <a:prstGeom prst="roundRect">
            <a:avLst>
              <a:gd name="adj" fmla="val 20006"/>
            </a:avLst>
          </a:prstGeom>
          <a:solidFill>
            <a:srgbClr val="3C136D"/>
          </a:solidFill>
          <a:ln w="7620">
            <a:solidFill>
              <a:srgbClr val="552C86"/>
            </a:solidFill>
            <a:prstDash val="solid"/>
          </a:ln>
        </p:spPr>
        <p:txBody>
          <a:bodyPr/>
          <a:lstStyle/>
          <a:p>
            <a:endParaRPr lang="en-IN"/>
          </a:p>
        </p:txBody>
      </p:sp>
      <p:sp>
        <p:nvSpPr>
          <p:cNvPr id="8" name="Text 5"/>
          <p:cNvSpPr/>
          <p:nvPr/>
        </p:nvSpPr>
        <p:spPr>
          <a:xfrm>
            <a:off x="7268230" y="2160032"/>
            <a:ext cx="93583"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1</a:t>
            </a:r>
            <a:endParaRPr lang="en-US" sz="2041" dirty="0"/>
          </a:p>
        </p:txBody>
      </p:sp>
      <p:sp>
        <p:nvSpPr>
          <p:cNvPr id="9" name="Text 6"/>
          <p:cNvSpPr/>
          <p:nvPr/>
        </p:nvSpPr>
        <p:spPr>
          <a:xfrm>
            <a:off x="4204335" y="2073712"/>
            <a:ext cx="2160270" cy="269915"/>
          </a:xfrm>
          <a:prstGeom prst="rect">
            <a:avLst/>
          </a:prstGeom>
          <a:noFill/>
          <a:ln/>
        </p:spPr>
        <p:txBody>
          <a:bodyPr wrap="none" rtlCol="0" anchor="t"/>
          <a:lstStyle/>
          <a:p>
            <a:pPr marL="0" indent="0" algn="r">
              <a:lnSpc>
                <a:spcPts val="2126"/>
              </a:lnSpc>
              <a:buNone/>
            </a:pPr>
            <a:r>
              <a:rPr lang="en-US" sz="1701" dirty="0">
                <a:solidFill>
                  <a:srgbClr val="DCD7E5"/>
                </a:solidFill>
                <a:latin typeface="Montserrat" pitchFamily="34" charset="0"/>
                <a:ea typeface="Montserrat" pitchFamily="34" charset="-122"/>
                <a:cs typeface="Montserrat" pitchFamily="34" charset="-120"/>
              </a:rPr>
              <a:t>Data Source</a:t>
            </a:r>
            <a:endParaRPr lang="en-US" sz="1701" dirty="0"/>
          </a:p>
        </p:txBody>
      </p:sp>
      <p:sp>
        <p:nvSpPr>
          <p:cNvPr id="10" name="Text 7"/>
          <p:cNvSpPr/>
          <p:nvPr/>
        </p:nvSpPr>
        <p:spPr>
          <a:xfrm>
            <a:off x="4060983" y="2447211"/>
            <a:ext cx="2303621" cy="1936075"/>
          </a:xfrm>
          <a:prstGeom prst="rect">
            <a:avLst/>
          </a:prstGeom>
          <a:noFill/>
          <a:ln/>
        </p:spPr>
        <p:txBody>
          <a:bodyPr wrap="square" rtlCol="0" anchor="t"/>
          <a:lstStyle/>
          <a:p>
            <a:pPr marL="0" indent="0" algn="r">
              <a:lnSpc>
                <a:spcPts val="2177"/>
              </a:lnSpc>
              <a:buNone/>
            </a:pPr>
            <a:r>
              <a:rPr lang="en-US" sz="1361" dirty="0">
                <a:solidFill>
                  <a:srgbClr val="DCD7E5"/>
                </a:solidFill>
                <a:latin typeface="Heebo" pitchFamily="34" charset="0"/>
                <a:ea typeface="Heebo" pitchFamily="34" charset="-122"/>
                <a:cs typeface="Heebo" pitchFamily="34" charset="-120"/>
              </a:rPr>
              <a:t>This project utilizes Reddit as the primary data source. </a:t>
            </a:r>
            <a:endParaRPr lang="en-US" sz="1361" dirty="0"/>
          </a:p>
        </p:txBody>
      </p:sp>
      <p:sp>
        <p:nvSpPr>
          <p:cNvPr id="11" name="Shape 8"/>
          <p:cNvSpPr/>
          <p:nvPr/>
        </p:nvSpPr>
        <p:spPr>
          <a:xfrm>
            <a:off x="7509450" y="3136344"/>
            <a:ext cx="604837" cy="34528"/>
          </a:xfrm>
          <a:prstGeom prst="roundRect">
            <a:avLst>
              <a:gd name="adj" fmla="val 225237"/>
            </a:avLst>
          </a:prstGeom>
          <a:solidFill>
            <a:srgbClr val="552C86"/>
          </a:solidFill>
          <a:ln/>
        </p:spPr>
        <p:txBody>
          <a:bodyPr/>
          <a:lstStyle/>
          <a:p>
            <a:endParaRPr lang="en-IN"/>
          </a:p>
        </p:txBody>
      </p:sp>
      <p:sp>
        <p:nvSpPr>
          <p:cNvPr id="12" name="Shape 9"/>
          <p:cNvSpPr/>
          <p:nvPr/>
        </p:nvSpPr>
        <p:spPr>
          <a:xfrm>
            <a:off x="7120711" y="2959298"/>
            <a:ext cx="388739" cy="388739"/>
          </a:xfrm>
          <a:prstGeom prst="roundRect">
            <a:avLst>
              <a:gd name="adj" fmla="val 20006"/>
            </a:avLst>
          </a:prstGeom>
          <a:solidFill>
            <a:srgbClr val="3C136D"/>
          </a:solidFill>
          <a:ln w="7620">
            <a:solidFill>
              <a:srgbClr val="552C86"/>
            </a:solidFill>
            <a:prstDash val="solid"/>
          </a:ln>
        </p:spPr>
        <p:txBody>
          <a:bodyPr/>
          <a:lstStyle/>
          <a:p>
            <a:endParaRPr lang="en-IN"/>
          </a:p>
        </p:txBody>
      </p:sp>
      <p:sp>
        <p:nvSpPr>
          <p:cNvPr id="13" name="Text 10"/>
          <p:cNvSpPr/>
          <p:nvPr/>
        </p:nvSpPr>
        <p:spPr>
          <a:xfrm>
            <a:off x="7241441" y="3024068"/>
            <a:ext cx="147280"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2</a:t>
            </a:r>
            <a:endParaRPr lang="en-US" sz="2041" dirty="0"/>
          </a:p>
        </p:txBody>
      </p:sp>
      <p:sp>
        <p:nvSpPr>
          <p:cNvPr id="14" name="Text 11"/>
          <p:cNvSpPr/>
          <p:nvPr/>
        </p:nvSpPr>
        <p:spPr>
          <a:xfrm>
            <a:off x="8265557" y="2937748"/>
            <a:ext cx="2160270"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Web Scraping</a:t>
            </a:r>
            <a:endParaRPr lang="en-US" sz="1701" dirty="0"/>
          </a:p>
        </p:txBody>
      </p:sp>
      <p:sp>
        <p:nvSpPr>
          <p:cNvPr id="15" name="Text 12"/>
          <p:cNvSpPr/>
          <p:nvPr/>
        </p:nvSpPr>
        <p:spPr>
          <a:xfrm>
            <a:off x="8265557" y="3311247"/>
            <a:ext cx="3769757" cy="1106329"/>
          </a:xfrm>
          <a:prstGeom prst="rect">
            <a:avLst/>
          </a:prstGeom>
          <a:noFill/>
          <a:ln/>
        </p:spPr>
        <p:txBody>
          <a:bodyPr wrap="square" rtlCol="0" anchor="t"/>
          <a:lstStyle/>
          <a:p>
            <a:pPr marL="0" indent="0" algn="l">
              <a:lnSpc>
                <a:spcPts val="2177"/>
              </a:lnSpc>
              <a:buNone/>
            </a:pPr>
            <a:endParaRPr lang="en-US" sz="1361" dirty="0"/>
          </a:p>
        </p:txBody>
      </p:sp>
      <p:sp>
        <p:nvSpPr>
          <p:cNvPr id="16" name="Shape 13"/>
          <p:cNvSpPr/>
          <p:nvPr/>
        </p:nvSpPr>
        <p:spPr>
          <a:xfrm>
            <a:off x="6515874" y="5100161"/>
            <a:ext cx="604837" cy="34528"/>
          </a:xfrm>
          <a:prstGeom prst="roundRect">
            <a:avLst>
              <a:gd name="adj" fmla="val 225237"/>
            </a:avLst>
          </a:prstGeom>
          <a:solidFill>
            <a:srgbClr val="552C86"/>
          </a:solidFill>
          <a:ln/>
        </p:spPr>
        <p:txBody>
          <a:bodyPr/>
          <a:lstStyle/>
          <a:p>
            <a:endParaRPr lang="en-IN"/>
          </a:p>
        </p:txBody>
      </p:sp>
      <p:sp>
        <p:nvSpPr>
          <p:cNvPr id="17" name="Shape 14"/>
          <p:cNvSpPr/>
          <p:nvPr/>
        </p:nvSpPr>
        <p:spPr>
          <a:xfrm>
            <a:off x="7120711" y="4923115"/>
            <a:ext cx="388739" cy="388739"/>
          </a:xfrm>
          <a:prstGeom prst="roundRect">
            <a:avLst>
              <a:gd name="adj" fmla="val 20006"/>
            </a:avLst>
          </a:prstGeom>
          <a:solidFill>
            <a:srgbClr val="3C136D"/>
          </a:solidFill>
          <a:ln w="7620">
            <a:solidFill>
              <a:srgbClr val="552C86"/>
            </a:solidFill>
            <a:prstDash val="solid"/>
          </a:ln>
        </p:spPr>
        <p:txBody>
          <a:bodyPr/>
          <a:lstStyle/>
          <a:p>
            <a:endParaRPr lang="en-IN"/>
          </a:p>
        </p:txBody>
      </p:sp>
      <p:sp>
        <p:nvSpPr>
          <p:cNvPr id="18" name="Text 15"/>
          <p:cNvSpPr/>
          <p:nvPr/>
        </p:nvSpPr>
        <p:spPr>
          <a:xfrm>
            <a:off x="7241917" y="4987885"/>
            <a:ext cx="146209"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3</a:t>
            </a:r>
            <a:endParaRPr lang="en-US" sz="2041" dirty="0"/>
          </a:p>
        </p:txBody>
      </p:sp>
      <p:sp>
        <p:nvSpPr>
          <p:cNvPr id="19" name="Text 16"/>
          <p:cNvSpPr/>
          <p:nvPr/>
        </p:nvSpPr>
        <p:spPr>
          <a:xfrm>
            <a:off x="4204335" y="4901565"/>
            <a:ext cx="2160270" cy="269915"/>
          </a:xfrm>
          <a:prstGeom prst="rect">
            <a:avLst/>
          </a:prstGeom>
          <a:noFill/>
          <a:ln/>
        </p:spPr>
        <p:txBody>
          <a:bodyPr wrap="none" rtlCol="0" anchor="t"/>
          <a:lstStyle/>
          <a:p>
            <a:pPr marL="0" indent="0" algn="r">
              <a:lnSpc>
                <a:spcPts val="2126"/>
              </a:lnSpc>
              <a:buNone/>
            </a:pPr>
            <a:r>
              <a:rPr lang="en-US" sz="1701" dirty="0">
                <a:solidFill>
                  <a:srgbClr val="DCD7E5"/>
                </a:solidFill>
                <a:latin typeface="Montserrat" pitchFamily="34" charset="0"/>
                <a:ea typeface="Montserrat" pitchFamily="34" charset="-122"/>
                <a:cs typeface="Montserrat" pitchFamily="34" charset="-120"/>
              </a:rPr>
              <a:t>Data Cleaning</a:t>
            </a:r>
            <a:endParaRPr lang="en-US" sz="1701" dirty="0"/>
          </a:p>
        </p:txBody>
      </p:sp>
      <p:sp>
        <p:nvSpPr>
          <p:cNvPr id="20" name="Text 17"/>
          <p:cNvSpPr/>
          <p:nvPr/>
        </p:nvSpPr>
        <p:spPr>
          <a:xfrm>
            <a:off x="2594967" y="5275064"/>
            <a:ext cx="3769638" cy="1382911"/>
          </a:xfrm>
          <a:prstGeom prst="rect">
            <a:avLst/>
          </a:prstGeom>
          <a:noFill/>
          <a:ln/>
        </p:spPr>
        <p:txBody>
          <a:bodyPr wrap="square" rtlCol="0" anchor="t"/>
          <a:lstStyle/>
          <a:p>
            <a:pPr marL="0" indent="0" algn="r">
              <a:lnSpc>
                <a:spcPts val="2177"/>
              </a:lnSpc>
              <a:buNone/>
            </a:pPr>
            <a:endParaRPr lang="en-US" sz="1361" dirty="0"/>
          </a:p>
        </p:txBody>
      </p:sp>
      <p:sp>
        <p:nvSpPr>
          <p:cNvPr id="21" name="Shape 18"/>
          <p:cNvSpPr/>
          <p:nvPr/>
        </p:nvSpPr>
        <p:spPr>
          <a:xfrm>
            <a:off x="7509450" y="6237446"/>
            <a:ext cx="604837" cy="34528"/>
          </a:xfrm>
          <a:prstGeom prst="roundRect">
            <a:avLst>
              <a:gd name="adj" fmla="val 225237"/>
            </a:avLst>
          </a:prstGeom>
          <a:solidFill>
            <a:srgbClr val="552C86"/>
          </a:solidFill>
          <a:ln/>
        </p:spPr>
        <p:txBody>
          <a:bodyPr/>
          <a:lstStyle/>
          <a:p>
            <a:endParaRPr lang="en-IN"/>
          </a:p>
        </p:txBody>
      </p:sp>
      <p:sp>
        <p:nvSpPr>
          <p:cNvPr id="22" name="Shape 19"/>
          <p:cNvSpPr/>
          <p:nvPr/>
        </p:nvSpPr>
        <p:spPr>
          <a:xfrm>
            <a:off x="7120711" y="6060400"/>
            <a:ext cx="388739" cy="388739"/>
          </a:xfrm>
          <a:prstGeom prst="roundRect">
            <a:avLst>
              <a:gd name="adj" fmla="val 20006"/>
            </a:avLst>
          </a:prstGeom>
          <a:solidFill>
            <a:srgbClr val="3C136D"/>
          </a:solidFill>
          <a:ln w="7620">
            <a:solidFill>
              <a:srgbClr val="552C86"/>
            </a:solidFill>
            <a:prstDash val="solid"/>
          </a:ln>
        </p:spPr>
        <p:txBody>
          <a:bodyPr/>
          <a:lstStyle/>
          <a:p>
            <a:endParaRPr lang="en-IN"/>
          </a:p>
        </p:txBody>
      </p:sp>
      <p:sp>
        <p:nvSpPr>
          <p:cNvPr id="23" name="Text 20"/>
          <p:cNvSpPr/>
          <p:nvPr/>
        </p:nvSpPr>
        <p:spPr>
          <a:xfrm>
            <a:off x="7229415" y="6125170"/>
            <a:ext cx="171331"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4</a:t>
            </a:r>
            <a:endParaRPr lang="en-US" sz="2041" dirty="0"/>
          </a:p>
        </p:txBody>
      </p:sp>
      <p:sp>
        <p:nvSpPr>
          <p:cNvPr id="24" name="Text 21"/>
          <p:cNvSpPr/>
          <p:nvPr/>
        </p:nvSpPr>
        <p:spPr>
          <a:xfrm>
            <a:off x="8265557" y="6038850"/>
            <a:ext cx="4332843" cy="539829"/>
          </a:xfrm>
          <a:prstGeom prst="rect">
            <a:avLst/>
          </a:prstGeom>
          <a:noFill/>
          <a:ln/>
        </p:spPr>
        <p:txBody>
          <a:bodyPr wrap="squar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Natural Language Processing (NLP)</a:t>
            </a:r>
            <a:endParaRPr lang="en-US" sz="1701" dirty="0"/>
          </a:p>
        </p:txBody>
      </p:sp>
      <p:sp>
        <p:nvSpPr>
          <p:cNvPr id="25" name="Text 22"/>
          <p:cNvSpPr/>
          <p:nvPr/>
        </p:nvSpPr>
        <p:spPr>
          <a:xfrm>
            <a:off x="8333958" y="6364446"/>
            <a:ext cx="3769757" cy="1659493"/>
          </a:xfrm>
          <a:prstGeom prst="rect">
            <a:avLst/>
          </a:prstGeom>
          <a:noFill/>
          <a:ln/>
        </p:spPr>
        <p:txBody>
          <a:bodyPr wrap="square" rtlCol="0" anchor="t"/>
          <a:lstStyle/>
          <a:p>
            <a:pPr marL="0" indent="0" algn="l">
              <a:lnSpc>
                <a:spcPts val="2177"/>
              </a:lnSpc>
              <a:buNone/>
            </a:pPr>
            <a:r>
              <a:rPr lang="en-US" sz="1361" dirty="0">
                <a:solidFill>
                  <a:srgbClr val="DCD7E5"/>
                </a:solidFill>
                <a:latin typeface="Heebo" pitchFamily="34" charset="0"/>
                <a:ea typeface="Heebo" pitchFamily="34" charset="-122"/>
                <a:cs typeface="Heebo" pitchFamily="34" charset="-120"/>
              </a:rPr>
              <a:t>NLP techniques are applied to prepare the data for sentiment analysis. This involves language processing, stemming, or lemmatization, depending on the language of the comments, to standardize the textual data and extract meaningful insights.</a:t>
            </a:r>
            <a:endParaRPr lang="en-US" sz="1361" dirty="0"/>
          </a:p>
        </p:txBody>
      </p:sp>
      <p:sp>
        <p:nvSpPr>
          <p:cNvPr id="26" name="Shape 23"/>
          <p:cNvSpPr/>
          <p:nvPr/>
        </p:nvSpPr>
        <p:spPr>
          <a:xfrm>
            <a:off x="6515874" y="7647980"/>
            <a:ext cx="604837" cy="34528"/>
          </a:xfrm>
          <a:prstGeom prst="roundRect">
            <a:avLst>
              <a:gd name="adj" fmla="val 225237"/>
            </a:avLst>
          </a:prstGeom>
          <a:solidFill>
            <a:srgbClr val="552C86"/>
          </a:solidFill>
          <a:ln/>
        </p:spPr>
        <p:txBody>
          <a:bodyPr/>
          <a:lstStyle/>
          <a:p>
            <a:endParaRPr lang="en-IN"/>
          </a:p>
        </p:txBody>
      </p:sp>
      <p:sp>
        <p:nvSpPr>
          <p:cNvPr id="27" name="Shape 24"/>
          <p:cNvSpPr/>
          <p:nvPr/>
        </p:nvSpPr>
        <p:spPr>
          <a:xfrm>
            <a:off x="7120711" y="7470934"/>
            <a:ext cx="388739" cy="388739"/>
          </a:xfrm>
          <a:prstGeom prst="roundRect">
            <a:avLst>
              <a:gd name="adj" fmla="val 20006"/>
            </a:avLst>
          </a:prstGeom>
          <a:solidFill>
            <a:srgbClr val="3C136D"/>
          </a:solidFill>
          <a:ln w="7620">
            <a:solidFill>
              <a:srgbClr val="552C86"/>
            </a:solidFill>
            <a:prstDash val="solid"/>
          </a:ln>
        </p:spPr>
        <p:txBody>
          <a:bodyPr/>
          <a:lstStyle/>
          <a:p>
            <a:endParaRPr lang="en-IN"/>
          </a:p>
        </p:txBody>
      </p:sp>
      <p:sp>
        <p:nvSpPr>
          <p:cNvPr id="28" name="Text 25"/>
          <p:cNvSpPr/>
          <p:nvPr/>
        </p:nvSpPr>
        <p:spPr>
          <a:xfrm>
            <a:off x="7241679" y="7535704"/>
            <a:ext cx="146804"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5</a:t>
            </a:r>
            <a:endParaRPr lang="en-US" sz="2041" dirty="0"/>
          </a:p>
        </p:txBody>
      </p:sp>
      <p:sp>
        <p:nvSpPr>
          <p:cNvPr id="29" name="Text 26"/>
          <p:cNvSpPr/>
          <p:nvPr/>
        </p:nvSpPr>
        <p:spPr>
          <a:xfrm>
            <a:off x="4159806" y="7449383"/>
            <a:ext cx="2204799" cy="269915"/>
          </a:xfrm>
          <a:prstGeom prst="rect">
            <a:avLst/>
          </a:prstGeom>
          <a:noFill/>
          <a:ln/>
        </p:spPr>
        <p:txBody>
          <a:bodyPr wrap="none" rtlCol="0" anchor="t"/>
          <a:lstStyle/>
          <a:p>
            <a:pPr marL="0" indent="0" algn="r">
              <a:lnSpc>
                <a:spcPts val="2126"/>
              </a:lnSpc>
              <a:buNone/>
            </a:pPr>
            <a:r>
              <a:rPr lang="en-US" sz="1701" dirty="0">
                <a:solidFill>
                  <a:srgbClr val="DCD7E5"/>
                </a:solidFill>
                <a:latin typeface="Montserrat" pitchFamily="34" charset="0"/>
              </a:rPr>
              <a:t>Topic Modelling and Topic Classification</a:t>
            </a:r>
            <a:endParaRPr lang="en-US" sz="1701" dirty="0"/>
          </a:p>
        </p:txBody>
      </p:sp>
      <p:sp>
        <p:nvSpPr>
          <p:cNvPr id="30" name="Text 27"/>
          <p:cNvSpPr/>
          <p:nvPr/>
        </p:nvSpPr>
        <p:spPr>
          <a:xfrm>
            <a:off x="2594967" y="7822883"/>
            <a:ext cx="3769638" cy="1382911"/>
          </a:xfrm>
          <a:prstGeom prst="rect">
            <a:avLst/>
          </a:prstGeom>
          <a:noFill/>
          <a:ln/>
        </p:spPr>
        <p:txBody>
          <a:bodyPr wrap="square" rtlCol="0" anchor="t"/>
          <a:lstStyle/>
          <a:p>
            <a:pPr marL="0" indent="0" algn="r">
              <a:lnSpc>
                <a:spcPts val="2177"/>
              </a:lnSpc>
              <a:buNone/>
            </a:pPr>
            <a:endParaRPr lang="en-US" sz="1361" dirty="0"/>
          </a:p>
        </p:txBody>
      </p:sp>
      <p:pic>
        <p:nvPicPr>
          <p:cNvPr id="31" name="Picture 30">
            <a:extLst>
              <a:ext uri="{FF2B5EF4-FFF2-40B4-BE49-F238E27FC236}">
                <a16:creationId xmlns:a16="http://schemas.microsoft.com/office/drawing/2014/main" id="{79CACB20-1062-88C8-1B0B-6D06E24C1145}"/>
              </a:ext>
            </a:extLst>
          </p:cNvPr>
          <p:cNvPicPr>
            <a:picLocks noChangeAspect="1"/>
          </p:cNvPicPr>
          <p:nvPr/>
        </p:nvPicPr>
        <p:blipFill>
          <a:blip r:embed="rId4"/>
          <a:stretch>
            <a:fillRect/>
          </a:stretch>
        </p:blipFill>
        <p:spPr>
          <a:xfrm>
            <a:off x="38241" y="1979626"/>
            <a:ext cx="4121565" cy="509173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2182091" y="546563"/>
            <a:ext cx="7543800" cy="646331"/>
          </a:xfrm>
          <a:prstGeom prst="rect">
            <a:avLst/>
          </a:prstGeom>
          <a:noFill/>
        </p:spPr>
        <p:txBody>
          <a:bodyPr wrap="square" rtlCol="0">
            <a:spAutoFit/>
          </a:bodyPr>
          <a:lstStyle/>
          <a:p>
            <a:pPr algn="ctr"/>
            <a:r>
              <a:rPr lang="en-US" sz="3600" b="1" dirty="0">
                <a:solidFill>
                  <a:schemeClr val="bg1"/>
                </a:solidFill>
              </a:rPr>
              <a:t>Topic Modelling</a:t>
            </a:r>
            <a:endParaRPr lang="en-IN" sz="3600" b="1" dirty="0">
              <a:solidFill>
                <a:schemeClr val="bg1"/>
              </a:solidFill>
            </a:endParaRPr>
          </a:p>
        </p:txBody>
      </p:sp>
      <p:sp>
        <p:nvSpPr>
          <p:cNvPr id="6" name="TextBox 5">
            <a:extLst>
              <a:ext uri="{FF2B5EF4-FFF2-40B4-BE49-F238E27FC236}">
                <a16:creationId xmlns:a16="http://schemas.microsoft.com/office/drawing/2014/main" id="{733151FA-F975-4A03-A317-91AAFA850F89}"/>
              </a:ext>
            </a:extLst>
          </p:cNvPr>
          <p:cNvSpPr txBox="1"/>
          <p:nvPr/>
        </p:nvSpPr>
        <p:spPr>
          <a:xfrm>
            <a:off x="854789" y="1352041"/>
            <a:ext cx="6907451" cy="461665"/>
          </a:xfrm>
          <a:prstGeom prst="rect">
            <a:avLst/>
          </a:prstGeom>
          <a:noFill/>
        </p:spPr>
        <p:txBody>
          <a:bodyPr wrap="square" rtlCol="0">
            <a:spAutoFit/>
          </a:bodyPr>
          <a:lstStyle/>
          <a:p>
            <a:r>
              <a:rPr lang="en-US" sz="2400" b="1" dirty="0">
                <a:solidFill>
                  <a:schemeClr val="bg1"/>
                </a:solidFill>
              </a:rPr>
              <a:t>LDA(Latent Dirichlet Allocation)</a:t>
            </a:r>
            <a:endParaRPr lang="en-IN" sz="2400" b="1" dirty="0">
              <a:solidFill>
                <a:schemeClr val="bg1"/>
              </a:solidFill>
            </a:endParaRPr>
          </a:p>
        </p:txBody>
      </p:sp>
      <p:sp>
        <p:nvSpPr>
          <p:cNvPr id="13" name="TextBox 12">
            <a:extLst>
              <a:ext uri="{FF2B5EF4-FFF2-40B4-BE49-F238E27FC236}">
                <a16:creationId xmlns:a16="http://schemas.microsoft.com/office/drawing/2014/main" id="{63551977-7CD0-1934-A861-3AB4DDCE18B3}"/>
              </a:ext>
            </a:extLst>
          </p:cNvPr>
          <p:cNvSpPr txBox="1"/>
          <p:nvPr/>
        </p:nvSpPr>
        <p:spPr>
          <a:xfrm>
            <a:off x="6872804" y="1707059"/>
            <a:ext cx="7396480" cy="369332"/>
          </a:xfrm>
          <a:prstGeom prst="rect">
            <a:avLst/>
          </a:prstGeom>
          <a:noFill/>
        </p:spPr>
        <p:txBody>
          <a:bodyPr wrap="square">
            <a:spAutoFit/>
          </a:bodyPr>
          <a:lstStyle/>
          <a:p>
            <a:r>
              <a:rPr lang="en-IN" dirty="0">
                <a:solidFill>
                  <a:schemeClr val="bg1"/>
                </a:solidFill>
              </a:rPr>
              <a:t>NMF (Non-Negative Matrix Factorization)</a:t>
            </a:r>
            <a:endParaRPr lang="en-IN" dirty="0"/>
          </a:p>
        </p:txBody>
      </p:sp>
      <p:pic>
        <p:nvPicPr>
          <p:cNvPr id="15" name="Picture 14">
            <a:extLst>
              <a:ext uri="{FF2B5EF4-FFF2-40B4-BE49-F238E27FC236}">
                <a16:creationId xmlns:a16="http://schemas.microsoft.com/office/drawing/2014/main" id="{5BB12FFC-7E9A-07A5-747A-FD08518AF92C}"/>
              </a:ext>
            </a:extLst>
          </p:cNvPr>
          <p:cNvPicPr>
            <a:picLocks noChangeAspect="1"/>
          </p:cNvPicPr>
          <p:nvPr/>
        </p:nvPicPr>
        <p:blipFill rotWithShape="1">
          <a:blip r:embed="rId4"/>
          <a:srcRect t="11564" b="3019"/>
          <a:stretch/>
        </p:blipFill>
        <p:spPr>
          <a:xfrm>
            <a:off x="936069" y="1822020"/>
            <a:ext cx="11968480" cy="5503339"/>
          </a:xfrm>
          <a:prstGeom prst="rect">
            <a:avLst/>
          </a:prstGeom>
        </p:spPr>
      </p:pic>
      <p:sp>
        <p:nvSpPr>
          <p:cNvPr id="17" name="TextBox 16">
            <a:extLst>
              <a:ext uri="{FF2B5EF4-FFF2-40B4-BE49-F238E27FC236}">
                <a16:creationId xmlns:a16="http://schemas.microsoft.com/office/drawing/2014/main" id="{DC22DF5A-B9A4-105A-2E99-1772A8B1F744}"/>
              </a:ext>
            </a:extLst>
          </p:cNvPr>
          <p:cNvSpPr txBox="1"/>
          <p:nvPr/>
        </p:nvSpPr>
        <p:spPr>
          <a:xfrm>
            <a:off x="3174564" y="7580897"/>
            <a:ext cx="8367196" cy="646331"/>
          </a:xfrm>
          <a:prstGeom prst="rect">
            <a:avLst/>
          </a:prstGeom>
          <a:noFill/>
        </p:spPr>
        <p:txBody>
          <a:bodyPr wrap="square">
            <a:spAutoFit/>
          </a:bodyPr>
          <a:lstStyle/>
          <a:p>
            <a:r>
              <a:rPr lang="en-IN" dirty="0">
                <a:solidFill>
                  <a:schemeClr val="accent1">
                    <a:lumMod val="40000"/>
                    <a:lumOff val="60000"/>
                  </a:schemeClr>
                </a:solidFill>
                <a:hlinkClick r:id="rId5">
                  <a:extLst>
                    <a:ext uri="{A12FA001-AC4F-418D-AE19-62706E023703}">
                      <ahyp:hlinkClr xmlns:ahyp="http://schemas.microsoft.com/office/drawing/2018/hyperlinkcolor" val="tx"/>
                    </a:ext>
                  </a:extLst>
                </a:hlinkClick>
              </a:rPr>
              <a:t>https://colab.research.google.com/drive/1iAvYCj32vdBfFHwS2w_HSEcAx6Q3aWim?usp=sharing#scrollTo=T7ESF5-JjwvU</a:t>
            </a:r>
            <a:endParaRPr lang="en-IN" dirty="0">
              <a:solidFill>
                <a:schemeClr val="accent1">
                  <a:lumMod val="40000"/>
                  <a:lumOff val="60000"/>
                </a:schemeClr>
              </a:solidFill>
            </a:endParaRPr>
          </a:p>
        </p:txBody>
      </p:sp>
    </p:spTree>
    <p:extLst>
      <p:ext uri="{BB962C8B-B14F-4D97-AF65-F5344CB8AC3E}">
        <p14:creationId xmlns:p14="http://schemas.microsoft.com/office/powerpoint/2010/main" val="1887277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2182091" y="546563"/>
            <a:ext cx="7543800" cy="646331"/>
          </a:xfrm>
          <a:prstGeom prst="rect">
            <a:avLst/>
          </a:prstGeom>
          <a:noFill/>
        </p:spPr>
        <p:txBody>
          <a:bodyPr wrap="square" rtlCol="0">
            <a:spAutoFit/>
          </a:bodyPr>
          <a:lstStyle/>
          <a:p>
            <a:pPr algn="ctr"/>
            <a:r>
              <a:rPr lang="en-US" sz="3600" b="1" dirty="0">
                <a:solidFill>
                  <a:schemeClr val="bg1"/>
                </a:solidFill>
              </a:rPr>
              <a:t>LDA (with Bag  of Words)</a:t>
            </a:r>
            <a:endParaRPr lang="en-IN" sz="3600" b="1" dirty="0">
              <a:solidFill>
                <a:schemeClr val="bg1"/>
              </a:solidFill>
            </a:endParaRPr>
          </a:p>
        </p:txBody>
      </p:sp>
      <p:pic>
        <p:nvPicPr>
          <p:cNvPr id="18437" name="Picture 5" descr="A screenshot of a computer&#10;&#10;Description automatically generated">
            <a:extLst>
              <a:ext uri="{FF2B5EF4-FFF2-40B4-BE49-F238E27FC236}">
                <a16:creationId xmlns:a16="http://schemas.microsoft.com/office/drawing/2014/main" id="{F453B701-645D-4B22-7973-3A3AECCBAD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1028" y="1863248"/>
            <a:ext cx="5730875" cy="333057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3" descr="A graph of a word frequency&#10;&#10;Description automatically generated">
            <a:extLst>
              <a:ext uri="{FF2B5EF4-FFF2-40B4-BE49-F238E27FC236}">
                <a16:creationId xmlns:a16="http://schemas.microsoft.com/office/drawing/2014/main" id="{EBA7E40B-A0D2-9647-A614-2E4559C164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534" y="3863699"/>
            <a:ext cx="5737225" cy="4000500"/>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1" descr="A group of numbers on a white background&#10;&#10;Description automatically generated">
            <a:extLst>
              <a:ext uri="{FF2B5EF4-FFF2-40B4-BE49-F238E27FC236}">
                <a16:creationId xmlns:a16="http://schemas.microsoft.com/office/drawing/2014/main" id="{1418D858-37DE-4F23-92F8-560A0D19BB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8295" y="5720973"/>
            <a:ext cx="7903608" cy="18193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6">
            <a:extLst>
              <a:ext uri="{FF2B5EF4-FFF2-40B4-BE49-F238E27FC236}">
                <a16:creationId xmlns:a16="http://schemas.microsoft.com/office/drawing/2014/main" id="{D8E6F211-EA3E-1B4D-C7E0-BBD088D1ED3A}"/>
              </a:ext>
            </a:extLst>
          </p:cNvPr>
          <p:cNvSpPr>
            <a:spLocks noChangeArrowheads="1"/>
          </p:cNvSpPr>
          <p:nvPr/>
        </p:nvSpPr>
        <p:spPr bwMode="auto">
          <a:xfrm>
            <a:off x="181621" y="1510963"/>
            <a:ext cx="8645315"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a:ln>
                  <a:noFill/>
                </a:ln>
                <a:solidFill>
                  <a:schemeClr val="bg1"/>
                </a:solidFill>
                <a:effectLst/>
                <a:latin typeface="Courier New" panose="02070309020205020404" pitchFamily="49" charset="0"/>
                <a:ea typeface="Times New Roman" panose="02020603050405020304" pitchFamily="18" charset="0"/>
                <a:cs typeface="Courier New" panose="02070309020205020404" pitchFamily="49" charset="0"/>
              </a:rPr>
              <a:t>Top Words from Bag of Words(when n=5)</a:t>
            </a:r>
            <a:endParaRPr kumimoji="0" lang="en-US" altLang="en-US" b="0" i="0" u="none" strike="noStrike" cap="none" normalizeH="0" baseline="0" dirty="0">
              <a:ln>
                <a:noFill/>
              </a:ln>
              <a:solidFill>
                <a:schemeClr val="bg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Courier New" panose="02070309020205020404" pitchFamily="49" charset="0"/>
                <a:ea typeface="Times New Roman" panose="02020603050405020304" pitchFamily="18" charset="0"/>
                <a:cs typeface="Courier New" panose="02070309020205020404" pitchFamily="49" charset="0"/>
              </a:rPr>
              <a:t>Top words for Topic #0:</a:t>
            </a:r>
            <a:endParaRPr kumimoji="0" lang="en-US" altLang="en-US" b="0" i="0" u="none" strike="noStrike" cap="none" normalizeH="0" baseline="0" dirty="0">
              <a:ln>
                <a:noFill/>
              </a:ln>
              <a:solidFill>
                <a:schemeClr val="bg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Courier New" panose="02070309020205020404" pitchFamily="49" charset="0"/>
                <a:ea typeface="Times New Roman" panose="02020603050405020304" pitchFamily="18" charset="0"/>
                <a:cs typeface="Courier New" panose="02070309020205020404" pitchFamily="49" charset="0"/>
              </a:rPr>
              <a:t>['feel', 'really', 'favorite', 'first', 'good', 'twice', 'songs', 'like', 'song', 'love']</a:t>
            </a:r>
            <a:endParaRPr kumimoji="0" lang="en-US" altLang="en-US" b="0" i="0" u="none" strike="noStrike" cap="none" normalizeH="0" baseline="0" dirty="0">
              <a:ln>
                <a:noFill/>
              </a:ln>
              <a:solidFill>
                <a:schemeClr val="bg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Courier New" panose="02070309020205020404" pitchFamily="49" charset="0"/>
                <a:ea typeface="Times New Roman" panose="02020603050405020304" pitchFamily="18" charset="0"/>
                <a:cs typeface="Courier New" panose="02070309020205020404" pitchFamily="49" charset="0"/>
              </a:rPr>
              <a:t>Top words for Topic #1:</a:t>
            </a:r>
            <a:endParaRPr kumimoji="0" lang="en-US" altLang="en-US" b="0" i="0" u="none" strike="noStrike" cap="none" normalizeH="0" baseline="0" dirty="0">
              <a:ln>
                <a:noFill/>
              </a:ln>
              <a:solidFill>
                <a:schemeClr val="bg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Courier New" panose="02070309020205020404" pitchFamily="49" charset="0"/>
                <a:ea typeface="Times New Roman" panose="02020603050405020304" pitchFamily="18" charset="0"/>
                <a:cs typeface="Courier New" panose="02070309020205020404" pitchFamily="49" charset="0"/>
              </a:rPr>
              <a:t>['new', 'song', 'songs', 'think', 'chill', 'solo', '</a:t>
            </a:r>
            <a:r>
              <a:rPr kumimoji="0" lang="en-US" altLang="en-US" sz="1200" b="0" i="0" u="none" strike="noStrike" cap="none" normalizeH="0" baseline="0" dirty="0" err="1">
                <a:ln>
                  <a:noFill/>
                </a:ln>
                <a:solidFill>
                  <a:schemeClr val="bg1"/>
                </a:solidFill>
                <a:effectLst/>
                <a:latin typeface="Courier New" panose="02070309020205020404" pitchFamily="49" charset="0"/>
                <a:ea typeface="Times New Roman" panose="02020603050405020304" pitchFamily="18" charset="0"/>
                <a:cs typeface="Courier New" panose="02070309020205020404" pitchFamily="49" charset="0"/>
              </a:rPr>
              <a:t>rv</a:t>
            </a:r>
            <a:r>
              <a:rPr kumimoji="0" lang="en-US" altLang="en-US" sz="1200" b="0" i="0" u="none" strike="noStrike" cap="none" normalizeH="0" baseline="0" dirty="0">
                <a:ln>
                  <a:noFill/>
                </a:ln>
                <a:solidFill>
                  <a:schemeClr val="bg1"/>
                </a:solidFill>
                <a:effectLst/>
                <a:latin typeface="Courier New" panose="02070309020205020404" pitchFamily="49" charset="0"/>
                <a:ea typeface="Times New Roman" panose="02020603050405020304" pitchFamily="18" charset="0"/>
                <a:cs typeface="Courier New" panose="02070309020205020404" pitchFamily="49" charset="0"/>
              </a:rPr>
              <a:t>', 'really', 'like', 'album']</a:t>
            </a:r>
            <a:endParaRPr kumimoji="0" lang="en-US" altLang="en-US" b="0" i="0" u="none" strike="noStrike" cap="none" normalizeH="0" baseline="0" dirty="0">
              <a:ln>
                <a:noFill/>
              </a:ln>
              <a:solidFill>
                <a:schemeClr val="bg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Courier New" panose="02070309020205020404" pitchFamily="49" charset="0"/>
                <a:ea typeface="Times New Roman" panose="02020603050405020304" pitchFamily="18" charset="0"/>
                <a:cs typeface="Courier New" panose="02070309020205020404" pitchFamily="49" charset="0"/>
              </a:rPr>
              <a:t>Top words for Topic #2:</a:t>
            </a:r>
            <a:endParaRPr kumimoji="0" lang="en-US" altLang="en-US" b="0" i="0" u="none" strike="noStrike" cap="none" normalizeH="0" baseline="0" dirty="0">
              <a:ln>
                <a:noFill/>
              </a:ln>
              <a:solidFill>
                <a:schemeClr val="bg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Courier New" panose="02070309020205020404" pitchFamily="49" charset="0"/>
                <a:ea typeface="Times New Roman" panose="02020603050405020304" pitchFamily="18" charset="0"/>
                <a:cs typeface="Courier New" panose="02070309020205020404" pitchFamily="49" charset="0"/>
              </a:rPr>
              <a:t>['good', 'really', 'pretty', 'super', 'twitter', 'love', 'like', 'look', 'looks', 'update']</a:t>
            </a:r>
            <a:endParaRPr kumimoji="0" lang="en-US" altLang="en-US" b="0" i="0" u="none" strike="noStrike" cap="none" normalizeH="0" baseline="0" dirty="0">
              <a:ln>
                <a:noFill/>
              </a:ln>
              <a:solidFill>
                <a:schemeClr val="bg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Courier New" panose="02070309020205020404" pitchFamily="49" charset="0"/>
                <a:ea typeface="Times New Roman" panose="02020603050405020304" pitchFamily="18" charset="0"/>
                <a:cs typeface="Courier New" panose="02070309020205020404" pitchFamily="49" charset="0"/>
              </a:rPr>
              <a:t>Top words for Topic #3:</a:t>
            </a:r>
            <a:endParaRPr kumimoji="0" lang="en-US" altLang="en-US" b="0" i="0" u="none" strike="noStrike" cap="none" normalizeH="0" baseline="0" dirty="0">
              <a:ln>
                <a:noFill/>
              </a:ln>
              <a:solidFill>
                <a:schemeClr val="bg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Courier New" panose="02070309020205020404" pitchFamily="49" charset="0"/>
                <a:ea typeface="Times New Roman" panose="02020603050405020304" pitchFamily="18" charset="0"/>
                <a:cs typeface="Courier New" panose="02070309020205020404" pitchFamily="49" charset="0"/>
              </a:rPr>
              <a:t>['hope', 'new', 'live', 'really', 'version', 'time', 'know', 'got', 'thank', 'happy']</a:t>
            </a:r>
            <a:endParaRPr kumimoji="0" lang="en-US" altLang="en-US" b="0" i="0" u="none" strike="noStrike" cap="none" normalizeH="0" baseline="0" dirty="0">
              <a:ln>
                <a:noFill/>
              </a:ln>
              <a:solidFill>
                <a:schemeClr val="bg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Courier New" panose="02070309020205020404" pitchFamily="49" charset="0"/>
                <a:ea typeface="Times New Roman" panose="02020603050405020304" pitchFamily="18" charset="0"/>
                <a:cs typeface="Courier New" panose="02070309020205020404" pitchFamily="49" charset="0"/>
              </a:rPr>
              <a:t>Top words for Topic #4:</a:t>
            </a:r>
            <a:endParaRPr kumimoji="0" lang="en-US" altLang="en-US" b="0" i="0" u="none" strike="noStrike" cap="none" normalizeH="0" baseline="0" dirty="0">
              <a:ln>
                <a:noFill/>
              </a:ln>
              <a:solidFill>
                <a:schemeClr val="bg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Courier New" panose="02070309020205020404" pitchFamily="49" charset="0"/>
                <a:ea typeface="Times New Roman" panose="02020603050405020304" pitchFamily="18" charset="0"/>
                <a:cs typeface="Courier New" panose="02070309020205020404" pitchFamily="49" charset="0"/>
              </a:rPr>
              <a:t>['members', 'group', 'know', 'still', 'really', 'even', 'twice', 'people', 'think', 'like']</a:t>
            </a:r>
            <a:endParaRPr kumimoji="0" lang="en-US" altLang="en-US" b="0" i="0" u="none" strike="noStrike" cap="none" normalizeH="0" baseline="0" dirty="0">
              <a:ln>
                <a:noFill/>
              </a:ln>
              <a:solidFill>
                <a:schemeClr val="bg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7">
            <a:extLst>
              <a:ext uri="{FF2B5EF4-FFF2-40B4-BE49-F238E27FC236}">
                <a16:creationId xmlns:a16="http://schemas.microsoft.com/office/drawing/2014/main" id="{1B8570F9-154C-37BE-CB68-D1881778CF60}"/>
              </a:ext>
            </a:extLst>
          </p:cNvPr>
          <p:cNvSpPr>
            <a:spLocks noChangeArrowheads="1"/>
          </p:cNvSpPr>
          <p:nvPr/>
        </p:nvSpPr>
        <p:spPr bwMode="auto">
          <a:xfrm>
            <a:off x="0" y="3787775"/>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8">
            <a:extLst>
              <a:ext uri="{FF2B5EF4-FFF2-40B4-BE49-F238E27FC236}">
                <a16:creationId xmlns:a16="http://schemas.microsoft.com/office/drawing/2014/main" id="{3C40C33D-6662-42D9-DB1E-8FE557DDE3DC}"/>
              </a:ext>
            </a:extLst>
          </p:cNvPr>
          <p:cNvSpPr>
            <a:spLocks noChangeArrowheads="1"/>
          </p:cNvSpPr>
          <p:nvPr/>
        </p:nvSpPr>
        <p:spPr bwMode="auto">
          <a:xfrm>
            <a:off x="0" y="8245475"/>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Rectangle 9">
            <a:extLst>
              <a:ext uri="{FF2B5EF4-FFF2-40B4-BE49-F238E27FC236}">
                <a16:creationId xmlns:a16="http://schemas.microsoft.com/office/drawing/2014/main" id="{03724F8C-CF60-AA99-B77F-82CFB1AE70CE}"/>
              </a:ext>
            </a:extLst>
          </p:cNvPr>
          <p:cNvSpPr>
            <a:spLocks noChangeArrowheads="1"/>
          </p:cNvSpPr>
          <p:nvPr/>
        </p:nvSpPr>
        <p:spPr bwMode="auto">
          <a:xfrm>
            <a:off x="0" y="9883775"/>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3" name="Rectangle 10">
            <a:extLst>
              <a:ext uri="{FF2B5EF4-FFF2-40B4-BE49-F238E27FC236}">
                <a16:creationId xmlns:a16="http://schemas.microsoft.com/office/drawing/2014/main" id="{33A06BD2-63F0-C5BA-AEF7-34ABEC8CB283}"/>
              </a:ext>
            </a:extLst>
          </p:cNvPr>
          <p:cNvSpPr>
            <a:spLocks noChangeArrowheads="1"/>
          </p:cNvSpPr>
          <p:nvPr/>
        </p:nvSpPr>
        <p:spPr bwMode="auto">
          <a:xfrm>
            <a:off x="0" y="1120140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Aptos" panose="020B000402020202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11">
            <a:extLst>
              <a:ext uri="{FF2B5EF4-FFF2-40B4-BE49-F238E27FC236}">
                <a16:creationId xmlns:a16="http://schemas.microsoft.com/office/drawing/2014/main" id="{1E121BA2-90BC-807B-97DD-E7F4F1DC489D}"/>
              </a:ext>
            </a:extLst>
          </p:cNvPr>
          <p:cNvSpPr>
            <a:spLocks noChangeArrowheads="1"/>
          </p:cNvSpPr>
          <p:nvPr/>
        </p:nvSpPr>
        <p:spPr bwMode="auto">
          <a:xfrm>
            <a:off x="0" y="12695238"/>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Aptos" panose="020B0004020202020204" pitchFamily="34" charset="0"/>
                <a:cs typeface="Times New Roman" panose="02020603050405020304" pitchFamily="18" charset="0"/>
              </a:rPr>
              <a:t> </a:t>
            </a:r>
            <a:r>
              <a:rPr kumimoji="0" lang="en-US" altLang="en-US" sz="9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61532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692" y="-1"/>
            <a:ext cx="14958379" cy="8544039"/>
          </a:xfrm>
          <a:prstGeom prst="rect">
            <a:avLst/>
          </a:prstGeom>
        </p:spPr>
      </p:pic>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2182091" y="546563"/>
            <a:ext cx="7543800" cy="646331"/>
          </a:xfrm>
          <a:prstGeom prst="rect">
            <a:avLst/>
          </a:prstGeom>
          <a:noFill/>
        </p:spPr>
        <p:txBody>
          <a:bodyPr wrap="square" rtlCol="0">
            <a:spAutoFit/>
          </a:bodyPr>
          <a:lstStyle/>
          <a:p>
            <a:pPr algn="ctr"/>
            <a:r>
              <a:rPr lang="en-US" sz="3600" b="1" dirty="0">
                <a:solidFill>
                  <a:schemeClr val="bg1"/>
                </a:solidFill>
              </a:rPr>
              <a:t>LDA</a:t>
            </a:r>
            <a:endParaRPr lang="en-IN" sz="3600" b="1" dirty="0">
              <a:solidFill>
                <a:schemeClr val="bg1"/>
              </a:solidFill>
            </a:endParaRPr>
          </a:p>
        </p:txBody>
      </p:sp>
      <p:pic>
        <p:nvPicPr>
          <p:cNvPr id="12290" name="Picture 2">
            <a:extLst>
              <a:ext uri="{FF2B5EF4-FFF2-40B4-BE49-F238E27FC236}">
                <a16:creationId xmlns:a16="http://schemas.microsoft.com/office/drawing/2014/main" id="{02E6D276-49E3-C57C-BA95-31C5D7B16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027" y="1535915"/>
            <a:ext cx="4228554" cy="29411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CB98A8A0-4CB3-47A1-7244-C72B6203DF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8000" y="1491846"/>
            <a:ext cx="4666060" cy="306811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CBADC20A-5A48-91B7-3115-235B421576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58015" y="1491846"/>
            <a:ext cx="5148078" cy="3111601"/>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100FCB35-A0E0-E0A5-3C7D-9C8176F59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4834" y="4840401"/>
            <a:ext cx="5663954" cy="3118241"/>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a:extLst>
              <a:ext uri="{FF2B5EF4-FFF2-40B4-BE49-F238E27FC236}">
                <a16:creationId xmlns:a16="http://schemas.microsoft.com/office/drawing/2014/main" id="{80C31D3A-6FA8-0C6A-83A5-BFA71B3D5F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2743" y="4840401"/>
            <a:ext cx="5559742" cy="3118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446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2182091" y="546563"/>
            <a:ext cx="7543800" cy="646331"/>
          </a:xfrm>
          <a:prstGeom prst="rect">
            <a:avLst/>
          </a:prstGeom>
          <a:noFill/>
        </p:spPr>
        <p:txBody>
          <a:bodyPr wrap="square" rtlCol="0">
            <a:spAutoFit/>
          </a:bodyPr>
          <a:lstStyle/>
          <a:p>
            <a:pPr algn="ctr"/>
            <a:r>
              <a:rPr lang="en-US" sz="3600" b="1" dirty="0">
                <a:solidFill>
                  <a:schemeClr val="bg1"/>
                </a:solidFill>
              </a:rPr>
              <a:t>LDA</a:t>
            </a:r>
            <a:endParaRPr lang="en-IN" sz="3600" b="1" dirty="0">
              <a:solidFill>
                <a:schemeClr val="bg1"/>
              </a:solidFill>
            </a:endParaRPr>
          </a:p>
        </p:txBody>
      </p:sp>
      <p:pic>
        <p:nvPicPr>
          <p:cNvPr id="11266" name="Picture 2">
            <a:extLst>
              <a:ext uri="{FF2B5EF4-FFF2-40B4-BE49-F238E27FC236}">
                <a16:creationId xmlns:a16="http://schemas.microsoft.com/office/drawing/2014/main" id="{DA44EBEC-ED52-F9AF-21CC-F17F23D447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216" y="1606868"/>
            <a:ext cx="4388572" cy="274367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087ABF97-CFD9-3848-3739-3C41CB8AAA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6400" y="1628584"/>
            <a:ext cx="4388572" cy="2743675"/>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AD20F34E-9F7F-8717-A650-BE90C087D4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65420" y="1606867"/>
            <a:ext cx="4988500" cy="274367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1789186A-B26D-8D34-CADC-36B373523A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1359" y="4916389"/>
            <a:ext cx="4988500" cy="2743675"/>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7DA2CFDD-5F05-F04F-E20B-51E829B282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5685" y="4902077"/>
            <a:ext cx="4988500" cy="274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07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2182091" y="546563"/>
            <a:ext cx="7543800" cy="646331"/>
          </a:xfrm>
          <a:prstGeom prst="rect">
            <a:avLst/>
          </a:prstGeom>
          <a:noFill/>
        </p:spPr>
        <p:txBody>
          <a:bodyPr wrap="square" rtlCol="0">
            <a:spAutoFit/>
          </a:bodyPr>
          <a:lstStyle/>
          <a:p>
            <a:pPr algn="ctr"/>
            <a:r>
              <a:rPr lang="en-US" sz="3600" b="1" dirty="0">
                <a:solidFill>
                  <a:schemeClr val="bg1"/>
                </a:solidFill>
              </a:rPr>
              <a:t>NMF</a:t>
            </a:r>
            <a:endParaRPr lang="en-IN" sz="3600" b="1" dirty="0">
              <a:solidFill>
                <a:schemeClr val="bg1"/>
              </a:solidFill>
            </a:endParaRPr>
          </a:p>
        </p:txBody>
      </p:sp>
      <p:pic>
        <p:nvPicPr>
          <p:cNvPr id="6" name="Picture 5">
            <a:extLst>
              <a:ext uri="{FF2B5EF4-FFF2-40B4-BE49-F238E27FC236}">
                <a16:creationId xmlns:a16="http://schemas.microsoft.com/office/drawing/2014/main" id="{913DF3F6-BA63-B53E-2426-81D8FFFE3CC6}"/>
              </a:ext>
            </a:extLst>
          </p:cNvPr>
          <p:cNvPicPr>
            <a:picLocks noChangeAspect="1"/>
          </p:cNvPicPr>
          <p:nvPr/>
        </p:nvPicPr>
        <p:blipFill>
          <a:blip r:embed="rId4"/>
          <a:stretch>
            <a:fillRect/>
          </a:stretch>
        </p:blipFill>
        <p:spPr>
          <a:xfrm>
            <a:off x="450990" y="2131976"/>
            <a:ext cx="9989540" cy="5619116"/>
          </a:xfrm>
          <a:prstGeom prst="rect">
            <a:avLst/>
          </a:prstGeom>
        </p:spPr>
      </p:pic>
      <p:sp>
        <p:nvSpPr>
          <p:cNvPr id="9" name="TextBox 8">
            <a:extLst>
              <a:ext uri="{FF2B5EF4-FFF2-40B4-BE49-F238E27FC236}">
                <a16:creationId xmlns:a16="http://schemas.microsoft.com/office/drawing/2014/main" id="{5E815A50-B096-6227-1C24-D0A7BF70F1FF}"/>
              </a:ext>
            </a:extLst>
          </p:cNvPr>
          <p:cNvSpPr txBox="1"/>
          <p:nvPr/>
        </p:nvSpPr>
        <p:spPr>
          <a:xfrm>
            <a:off x="579778" y="1477769"/>
            <a:ext cx="4233148" cy="369332"/>
          </a:xfrm>
          <a:prstGeom prst="rect">
            <a:avLst/>
          </a:prstGeom>
          <a:noFill/>
        </p:spPr>
        <p:txBody>
          <a:bodyPr wrap="square" rtlCol="0">
            <a:spAutoFit/>
          </a:bodyPr>
          <a:lstStyle/>
          <a:p>
            <a:r>
              <a:rPr lang="en-US" dirty="0">
                <a:solidFill>
                  <a:schemeClr val="bg1"/>
                </a:solidFill>
              </a:rPr>
              <a:t>pyLDAvis Visualization </a:t>
            </a:r>
            <a:endParaRPr lang="en-IN" dirty="0">
              <a:solidFill>
                <a:schemeClr val="bg1"/>
              </a:solidFill>
            </a:endParaRPr>
          </a:p>
        </p:txBody>
      </p:sp>
      <p:sp>
        <p:nvSpPr>
          <p:cNvPr id="13" name="TextBox 12">
            <a:extLst>
              <a:ext uri="{FF2B5EF4-FFF2-40B4-BE49-F238E27FC236}">
                <a16:creationId xmlns:a16="http://schemas.microsoft.com/office/drawing/2014/main" id="{01CFA5AC-5805-E75C-7BB8-9E667DE08515}"/>
              </a:ext>
            </a:extLst>
          </p:cNvPr>
          <p:cNvSpPr txBox="1"/>
          <p:nvPr/>
        </p:nvSpPr>
        <p:spPr>
          <a:xfrm>
            <a:off x="11483517" y="4564089"/>
            <a:ext cx="3253801" cy="1477328"/>
          </a:xfrm>
          <a:prstGeom prst="rect">
            <a:avLst/>
          </a:prstGeom>
          <a:noFill/>
        </p:spPr>
        <p:txBody>
          <a:bodyPr wrap="square">
            <a:spAutoFit/>
          </a:bodyPr>
          <a:lstStyle/>
          <a:p>
            <a:r>
              <a:rPr lang="en-IN" dirty="0">
                <a:solidFill>
                  <a:schemeClr val="accent1">
                    <a:lumMod val="40000"/>
                    <a:lumOff val="60000"/>
                  </a:schemeClr>
                </a:solidFill>
                <a:hlinkClick r:id="rId5">
                  <a:extLst>
                    <a:ext uri="{A12FA001-AC4F-418D-AE19-62706E023703}">
                      <ahyp:hlinkClr xmlns:ahyp="http://schemas.microsoft.com/office/drawing/2018/hyperlinkcolor" val="tx"/>
                    </a:ext>
                  </a:extLst>
                </a:hlinkClick>
              </a:rPr>
              <a:t>https://colab.research.google.com/drive/1fCk-UUciZ5K7PU3VJRm_F0ZgLcL9oXht?usp=sharing#scrollTo=wa_5zSsFiYi9</a:t>
            </a:r>
            <a:endParaRPr lang="en-IN" dirty="0">
              <a:solidFill>
                <a:schemeClr val="accent1">
                  <a:lumMod val="40000"/>
                  <a:lumOff val="60000"/>
                </a:schemeClr>
              </a:solidFill>
            </a:endParaRPr>
          </a:p>
        </p:txBody>
      </p:sp>
    </p:spTree>
    <p:extLst>
      <p:ext uri="{BB962C8B-B14F-4D97-AF65-F5344CB8AC3E}">
        <p14:creationId xmlns:p14="http://schemas.microsoft.com/office/powerpoint/2010/main" val="2280638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89536"/>
            <a:ext cx="14630400" cy="8229600"/>
          </a:xfrm>
          <a:prstGeom prst="rect">
            <a:avLst/>
          </a:prstGeom>
        </p:spPr>
      </p:pic>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2182091" y="546563"/>
            <a:ext cx="7543800" cy="861774"/>
          </a:xfrm>
          <a:prstGeom prst="rect">
            <a:avLst/>
          </a:prstGeom>
          <a:noFill/>
        </p:spPr>
        <p:txBody>
          <a:bodyPr wrap="square" rtlCol="0">
            <a:spAutoFit/>
          </a:bodyPr>
          <a:lstStyle/>
          <a:p>
            <a:pPr algn="ctr"/>
            <a:r>
              <a:rPr lang="en-US" sz="3600" b="1" dirty="0">
                <a:solidFill>
                  <a:schemeClr val="bg1"/>
                </a:solidFill>
              </a:rPr>
              <a:t>NMF</a:t>
            </a:r>
          </a:p>
          <a:p>
            <a:r>
              <a:rPr lang="en-US" sz="1400" b="1" dirty="0">
                <a:solidFill>
                  <a:schemeClr val="bg1"/>
                </a:solidFill>
              </a:rPr>
              <a:t>Word Cloud Representation</a:t>
            </a:r>
            <a:endParaRPr lang="en-IN" sz="1400" b="1" dirty="0">
              <a:solidFill>
                <a:schemeClr val="bg1"/>
              </a:solidFill>
            </a:endParaRPr>
          </a:p>
        </p:txBody>
      </p:sp>
      <p:pic>
        <p:nvPicPr>
          <p:cNvPr id="3" name="Picture 2">
            <a:extLst>
              <a:ext uri="{FF2B5EF4-FFF2-40B4-BE49-F238E27FC236}">
                <a16:creationId xmlns:a16="http://schemas.microsoft.com/office/drawing/2014/main" id="{9FBF6CB8-4750-4A34-3BBD-867D6E5D2086}"/>
              </a:ext>
            </a:extLst>
          </p:cNvPr>
          <p:cNvPicPr>
            <a:picLocks noChangeAspect="1"/>
          </p:cNvPicPr>
          <p:nvPr/>
        </p:nvPicPr>
        <p:blipFill>
          <a:blip r:embed="rId4"/>
          <a:stretch>
            <a:fillRect/>
          </a:stretch>
        </p:blipFill>
        <p:spPr>
          <a:xfrm>
            <a:off x="883597" y="1568074"/>
            <a:ext cx="5819655" cy="3144373"/>
          </a:xfrm>
          <a:prstGeom prst="rect">
            <a:avLst/>
          </a:prstGeom>
        </p:spPr>
      </p:pic>
      <p:pic>
        <p:nvPicPr>
          <p:cNvPr id="6" name="Picture 5">
            <a:extLst>
              <a:ext uri="{FF2B5EF4-FFF2-40B4-BE49-F238E27FC236}">
                <a16:creationId xmlns:a16="http://schemas.microsoft.com/office/drawing/2014/main" id="{B7E91A3E-0CBF-E640-347A-AE35D0F34A34}"/>
              </a:ext>
            </a:extLst>
          </p:cNvPr>
          <p:cNvPicPr>
            <a:picLocks noChangeAspect="1"/>
          </p:cNvPicPr>
          <p:nvPr/>
        </p:nvPicPr>
        <p:blipFill>
          <a:blip r:embed="rId5"/>
          <a:stretch>
            <a:fillRect/>
          </a:stretch>
        </p:blipFill>
        <p:spPr>
          <a:xfrm>
            <a:off x="7398575" y="1668246"/>
            <a:ext cx="5819655" cy="3144373"/>
          </a:xfrm>
          <a:prstGeom prst="rect">
            <a:avLst/>
          </a:prstGeom>
        </p:spPr>
      </p:pic>
      <p:pic>
        <p:nvPicPr>
          <p:cNvPr id="9" name="Picture 8">
            <a:extLst>
              <a:ext uri="{FF2B5EF4-FFF2-40B4-BE49-F238E27FC236}">
                <a16:creationId xmlns:a16="http://schemas.microsoft.com/office/drawing/2014/main" id="{6527C3C4-B8FA-6B8A-9F16-21E937EE8C1D}"/>
              </a:ext>
            </a:extLst>
          </p:cNvPr>
          <p:cNvPicPr>
            <a:picLocks noChangeAspect="1"/>
          </p:cNvPicPr>
          <p:nvPr/>
        </p:nvPicPr>
        <p:blipFill>
          <a:blip r:embed="rId6"/>
          <a:stretch>
            <a:fillRect/>
          </a:stretch>
        </p:blipFill>
        <p:spPr>
          <a:xfrm>
            <a:off x="883597" y="4887608"/>
            <a:ext cx="5835981" cy="3153194"/>
          </a:xfrm>
          <a:prstGeom prst="rect">
            <a:avLst/>
          </a:prstGeom>
        </p:spPr>
      </p:pic>
      <p:pic>
        <p:nvPicPr>
          <p:cNvPr id="12" name="Picture 11">
            <a:extLst>
              <a:ext uri="{FF2B5EF4-FFF2-40B4-BE49-F238E27FC236}">
                <a16:creationId xmlns:a16="http://schemas.microsoft.com/office/drawing/2014/main" id="{B325AD9F-73CD-2BEF-7E41-7197052DDD18}"/>
              </a:ext>
            </a:extLst>
          </p:cNvPr>
          <p:cNvPicPr>
            <a:picLocks noChangeAspect="1"/>
          </p:cNvPicPr>
          <p:nvPr/>
        </p:nvPicPr>
        <p:blipFill>
          <a:blip r:embed="rId7"/>
          <a:stretch>
            <a:fillRect/>
          </a:stretch>
        </p:blipFill>
        <p:spPr>
          <a:xfrm>
            <a:off x="7559598" y="4984517"/>
            <a:ext cx="5497610" cy="2970371"/>
          </a:xfrm>
          <a:prstGeom prst="rect">
            <a:avLst/>
          </a:prstGeom>
        </p:spPr>
      </p:pic>
    </p:spTree>
    <p:extLst>
      <p:ext uri="{BB962C8B-B14F-4D97-AF65-F5344CB8AC3E}">
        <p14:creationId xmlns:p14="http://schemas.microsoft.com/office/powerpoint/2010/main" val="2501533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89363"/>
            <a:ext cx="14630400" cy="8229600"/>
          </a:xfrm>
          <a:prstGeom prst="rect">
            <a:avLst/>
          </a:prstGeom>
        </p:spPr>
      </p:pic>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2182091" y="546563"/>
            <a:ext cx="7543800" cy="954107"/>
          </a:xfrm>
          <a:prstGeom prst="rect">
            <a:avLst/>
          </a:prstGeom>
          <a:noFill/>
        </p:spPr>
        <p:txBody>
          <a:bodyPr wrap="square" rtlCol="0">
            <a:spAutoFit/>
          </a:bodyPr>
          <a:lstStyle/>
          <a:p>
            <a:pPr algn="ctr"/>
            <a:r>
              <a:rPr lang="en-US" sz="3600" b="1" dirty="0">
                <a:solidFill>
                  <a:schemeClr val="bg1"/>
                </a:solidFill>
              </a:rPr>
              <a:t>     BERTopic</a:t>
            </a:r>
          </a:p>
          <a:p>
            <a:pPr algn="ctr"/>
            <a:r>
              <a:rPr lang="en-US" dirty="0">
                <a:solidFill>
                  <a:schemeClr val="bg1"/>
                </a:solidFill>
              </a:rPr>
              <a:t>           (Word Cloud Representation)</a:t>
            </a:r>
            <a:endParaRPr lang="en-IN" dirty="0">
              <a:solidFill>
                <a:schemeClr val="bg1"/>
              </a:solidFill>
            </a:endParaRPr>
          </a:p>
        </p:txBody>
      </p:sp>
      <p:pic>
        <p:nvPicPr>
          <p:cNvPr id="1026" name="Picture 2" descr="A close up of words&#10;&#10;Description automatically generated">
            <a:extLst>
              <a:ext uri="{FF2B5EF4-FFF2-40B4-BE49-F238E27FC236}">
                <a16:creationId xmlns:a16="http://schemas.microsoft.com/office/drawing/2014/main" id="{26B40508-77BC-F67E-0C3F-C5426F01AE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001" y="2353041"/>
            <a:ext cx="4625035" cy="5031561"/>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A screenshot of a phone&#10;&#10;Description automatically generated">
            <a:extLst>
              <a:ext uri="{FF2B5EF4-FFF2-40B4-BE49-F238E27FC236}">
                <a16:creationId xmlns:a16="http://schemas.microsoft.com/office/drawing/2014/main" id="{08F60DF1-F634-745A-414C-8BBF3F1279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0282" y="2296713"/>
            <a:ext cx="5075517" cy="509116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46BE0334-99A9-4FB3-A56E-319902D08D5E}"/>
              </a:ext>
            </a:extLst>
          </p:cNvPr>
          <p:cNvSpPr>
            <a:spLocks noChangeArrowheads="1"/>
          </p:cNvSpPr>
          <p:nvPr/>
        </p:nvSpPr>
        <p:spPr bwMode="auto">
          <a:xfrm>
            <a:off x="0" y="89363"/>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Rectangle 4">
            <a:extLst>
              <a:ext uri="{FF2B5EF4-FFF2-40B4-BE49-F238E27FC236}">
                <a16:creationId xmlns:a16="http://schemas.microsoft.com/office/drawing/2014/main" id="{BAB6F4F7-8109-5792-D0C3-B67F201E68FC}"/>
              </a:ext>
            </a:extLst>
          </p:cNvPr>
          <p:cNvSpPr>
            <a:spLocks noChangeArrowheads="1"/>
          </p:cNvSpPr>
          <p:nvPr/>
        </p:nvSpPr>
        <p:spPr bwMode="auto">
          <a:xfrm>
            <a:off x="0" y="3929526"/>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5693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9" name="Shape 0">
            <a:extLst>
              <a:ext uri="{FF2B5EF4-FFF2-40B4-BE49-F238E27FC236}">
                <a16:creationId xmlns:a16="http://schemas.microsoft.com/office/drawing/2014/main" id="{4D0C329B-27C9-699C-4A8F-328A19D64062}"/>
              </a:ext>
            </a:extLst>
          </p:cNvPr>
          <p:cNvSpPr/>
          <p:nvPr/>
        </p:nvSpPr>
        <p:spPr>
          <a:xfrm>
            <a:off x="0" y="-570304"/>
            <a:ext cx="14630400" cy="10127099"/>
          </a:xfrm>
          <a:prstGeom prst="rect">
            <a:avLst/>
          </a:prstGeom>
          <a:solidFill>
            <a:srgbClr val="0D0A2C">
              <a:alpha val="75000"/>
            </a:srgbClr>
          </a:solidFill>
          <a:ln/>
        </p:spPr>
        <p:txBody>
          <a:bodyPr/>
          <a:lstStyle/>
          <a:p>
            <a:r>
              <a:rPr lang="en-IN" dirty="0"/>
              <a:t>https://colab.research.google.com/drive/1WEyTHgLTv89rCHyVXXqS9DmF0HhZiN16?usp=sharing</a:t>
            </a:r>
          </a:p>
        </p:txBody>
      </p:sp>
      <p:sp>
        <p:nvSpPr>
          <p:cNvPr id="12" name="TextBox 11">
            <a:extLst>
              <a:ext uri="{FF2B5EF4-FFF2-40B4-BE49-F238E27FC236}">
                <a16:creationId xmlns:a16="http://schemas.microsoft.com/office/drawing/2014/main" id="{B17AE388-FDF6-9D32-FEE6-4D909836D6CB}"/>
              </a:ext>
            </a:extLst>
          </p:cNvPr>
          <p:cNvSpPr txBox="1"/>
          <p:nvPr/>
        </p:nvSpPr>
        <p:spPr>
          <a:xfrm>
            <a:off x="2589609" y="1174172"/>
            <a:ext cx="7001200" cy="1200329"/>
          </a:xfrm>
          <a:prstGeom prst="rect">
            <a:avLst/>
          </a:prstGeom>
          <a:noFill/>
        </p:spPr>
        <p:txBody>
          <a:bodyPr wrap="square" rtlCol="0">
            <a:spAutoFit/>
          </a:bodyPr>
          <a:lstStyle/>
          <a:p>
            <a:pPr algn="ctr"/>
            <a:r>
              <a:rPr lang="en-US" sz="3600" b="1" dirty="0">
                <a:solidFill>
                  <a:schemeClr val="bg1"/>
                </a:solidFill>
              </a:rPr>
              <a:t>      BERTopic</a:t>
            </a:r>
          </a:p>
          <a:p>
            <a:pPr algn="ctr"/>
            <a:r>
              <a:rPr lang="en-US" dirty="0">
                <a:solidFill>
                  <a:schemeClr val="bg1"/>
                </a:solidFill>
              </a:rPr>
              <a:t>           (Bar Graph Representation)</a:t>
            </a:r>
            <a:endParaRPr lang="en-IN" dirty="0">
              <a:solidFill>
                <a:schemeClr val="bg1"/>
              </a:solidFill>
            </a:endParaRPr>
          </a:p>
          <a:p>
            <a:endParaRPr lang="en-IN" dirty="0"/>
          </a:p>
        </p:txBody>
      </p:sp>
      <p:pic>
        <p:nvPicPr>
          <p:cNvPr id="13" name="Picture 12">
            <a:extLst>
              <a:ext uri="{FF2B5EF4-FFF2-40B4-BE49-F238E27FC236}">
                <a16:creationId xmlns:a16="http://schemas.microsoft.com/office/drawing/2014/main" id="{C8AB5FAA-3AD2-CF3A-45D0-6FDB9929C86D}"/>
              </a:ext>
            </a:extLst>
          </p:cNvPr>
          <p:cNvPicPr>
            <a:picLocks noChangeAspect="1"/>
          </p:cNvPicPr>
          <p:nvPr/>
        </p:nvPicPr>
        <p:blipFill>
          <a:blip r:embed="rId4"/>
          <a:stretch>
            <a:fillRect/>
          </a:stretch>
        </p:blipFill>
        <p:spPr>
          <a:xfrm>
            <a:off x="2934301" y="2934839"/>
            <a:ext cx="9023113" cy="3532452"/>
          </a:xfrm>
          <a:prstGeom prst="rect">
            <a:avLst/>
          </a:prstGeom>
        </p:spPr>
      </p:pic>
      <p:sp>
        <p:nvSpPr>
          <p:cNvPr id="15" name="TextBox 14">
            <a:extLst>
              <a:ext uri="{FF2B5EF4-FFF2-40B4-BE49-F238E27FC236}">
                <a16:creationId xmlns:a16="http://schemas.microsoft.com/office/drawing/2014/main" id="{593B7962-B50A-C7FD-CCA0-AAD74D4AF5DE}"/>
              </a:ext>
            </a:extLst>
          </p:cNvPr>
          <p:cNvSpPr txBox="1"/>
          <p:nvPr/>
        </p:nvSpPr>
        <p:spPr>
          <a:xfrm>
            <a:off x="3829050" y="6940080"/>
            <a:ext cx="7824354" cy="923330"/>
          </a:xfrm>
          <a:prstGeom prst="rect">
            <a:avLst/>
          </a:prstGeom>
          <a:noFill/>
        </p:spPr>
        <p:txBody>
          <a:bodyPr wrap="square">
            <a:spAutoFit/>
          </a:bodyPr>
          <a:lstStyle/>
          <a:p>
            <a:r>
              <a:rPr lang="en-IN" dirty="0">
                <a:hlinkClick r:id="rId5"/>
              </a:rPr>
              <a:t>https://colab.research.google.com/drive/1WEyTHgLTv89rCHyVXXqS9DmF0HhZiN16?usp=sharing</a:t>
            </a:r>
            <a:endParaRPr lang="en-IN" dirty="0"/>
          </a:p>
          <a:p>
            <a:endParaRPr lang="en-IN" dirty="0"/>
          </a:p>
        </p:txBody>
      </p:sp>
    </p:spTree>
    <p:extLst>
      <p:ext uri="{BB962C8B-B14F-4D97-AF65-F5344CB8AC3E}">
        <p14:creationId xmlns:p14="http://schemas.microsoft.com/office/powerpoint/2010/main" val="3063818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3222535" y="1349202"/>
            <a:ext cx="7543800" cy="769441"/>
          </a:xfrm>
          <a:prstGeom prst="rect">
            <a:avLst/>
          </a:prstGeom>
          <a:noFill/>
        </p:spPr>
        <p:txBody>
          <a:bodyPr wrap="square" rtlCol="0">
            <a:spAutoFit/>
          </a:bodyPr>
          <a:lstStyle/>
          <a:p>
            <a:pPr algn="ctr"/>
            <a:r>
              <a:rPr lang="en-US" sz="4400" b="1" dirty="0">
                <a:solidFill>
                  <a:schemeClr val="bg1"/>
                </a:solidFill>
              </a:rPr>
              <a:t>Results for Topic Modelling</a:t>
            </a:r>
            <a:endParaRPr lang="en-IN" sz="4400" b="1" dirty="0">
              <a:solidFill>
                <a:schemeClr val="bg1"/>
              </a:solidFill>
            </a:endParaRPr>
          </a:p>
        </p:txBody>
      </p:sp>
      <p:graphicFrame>
        <p:nvGraphicFramePr>
          <p:cNvPr id="3" name="Table 2">
            <a:extLst>
              <a:ext uri="{FF2B5EF4-FFF2-40B4-BE49-F238E27FC236}">
                <a16:creationId xmlns:a16="http://schemas.microsoft.com/office/drawing/2014/main" id="{6C3CCC2B-A286-42C7-E814-57C7FF5F68AA}"/>
              </a:ext>
            </a:extLst>
          </p:cNvPr>
          <p:cNvGraphicFramePr>
            <a:graphicFrameLocks noGrp="1"/>
          </p:cNvGraphicFramePr>
          <p:nvPr>
            <p:extLst>
              <p:ext uri="{D42A27DB-BD31-4B8C-83A1-F6EECF244321}">
                <p14:modId xmlns:p14="http://schemas.microsoft.com/office/powerpoint/2010/main" val="796844639"/>
              </p:ext>
            </p:extLst>
          </p:nvPr>
        </p:nvGraphicFramePr>
        <p:xfrm>
          <a:off x="3347728" y="3240890"/>
          <a:ext cx="8305792" cy="2681064"/>
        </p:xfrm>
        <a:graphic>
          <a:graphicData uri="http://schemas.openxmlformats.org/drawingml/2006/table">
            <a:tbl>
              <a:tblPr firstRow="1" firstCol="1" bandRow="1">
                <a:tableStyleId>{5C22544A-7EE6-4342-B048-85BDC9FD1C3A}</a:tableStyleId>
              </a:tblPr>
              <a:tblGrid>
                <a:gridCol w="2768290">
                  <a:extLst>
                    <a:ext uri="{9D8B030D-6E8A-4147-A177-3AD203B41FA5}">
                      <a16:colId xmlns:a16="http://schemas.microsoft.com/office/drawing/2014/main" val="3352667370"/>
                    </a:ext>
                  </a:extLst>
                </a:gridCol>
                <a:gridCol w="2768290">
                  <a:extLst>
                    <a:ext uri="{9D8B030D-6E8A-4147-A177-3AD203B41FA5}">
                      <a16:colId xmlns:a16="http://schemas.microsoft.com/office/drawing/2014/main" val="3329752103"/>
                    </a:ext>
                  </a:extLst>
                </a:gridCol>
                <a:gridCol w="2769212">
                  <a:extLst>
                    <a:ext uri="{9D8B030D-6E8A-4147-A177-3AD203B41FA5}">
                      <a16:colId xmlns:a16="http://schemas.microsoft.com/office/drawing/2014/main" val="761836061"/>
                    </a:ext>
                  </a:extLst>
                </a:gridCol>
              </a:tblGrid>
              <a:tr h="446844">
                <a:tc>
                  <a:txBody>
                    <a:bodyPr/>
                    <a:lstStyle/>
                    <a:p>
                      <a:pPr>
                        <a:lnSpc>
                          <a:spcPct val="107000"/>
                        </a:lnSpc>
                        <a:spcAft>
                          <a:spcPts val="800"/>
                        </a:spcAft>
                      </a:pPr>
                      <a:r>
                        <a:rPr lang="en-IN" sz="1800">
                          <a:effectLst/>
                        </a:rPr>
                        <a:t>Topic Model Used</a:t>
                      </a:r>
                      <a:endParaRPr lang="en-IN" sz="18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dirty="0">
                          <a:effectLst/>
                        </a:rPr>
                        <a:t> Dataset Used</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dirty="0">
                          <a:effectLst/>
                        </a:rPr>
                        <a:t>Coherence Score</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9040318"/>
                  </a:ext>
                </a:extLst>
              </a:tr>
              <a:tr h="446844">
                <a:tc>
                  <a:txBody>
                    <a:bodyPr/>
                    <a:lstStyle/>
                    <a:p>
                      <a:pPr>
                        <a:lnSpc>
                          <a:spcPct val="107000"/>
                        </a:lnSpc>
                        <a:spcAft>
                          <a:spcPts val="800"/>
                        </a:spcAft>
                      </a:pPr>
                      <a:r>
                        <a:rPr lang="en-IN" sz="1800" dirty="0" err="1">
                          <a:effectLst/>
                        </a:rPr>
                        <a:t>BERTopic</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effectLst/>
                        </a:rPr>
                        <a:t>Small Fandom</a:t>
                      </a:r>
                      <a:endParaRPr lang="en-IN" sz="16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a:effectLst/>
                          <a:highlight>
                            <a:srgbClr val="FFFFFF"/>
                          </a:highlight>
                        </a:rPr>
                        <a:t>0.5907</a:t>
                      </a:r>
                      <a:endParaRPr lang="en-IN" sz="16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61097778"/>
                  </a:ext>
                </a:extLst>
              </a:tr>
              <a:tr h="446844">
                <a:tc>
                  <a:txBody>
                    <a:bodyPr/>
                    <a:lstStyle/>
                    <a:p>
                      <a:pPr>
                        <a:lnSpc>
                          <a:spcPct val="107000"/>
                        </a:lnSpc>
                        <a:spcAft>
                          <a:spcPts val="800"/>
                        </a:spcAft>
                      </a:pPr>
                      <a:r>
                        <a:rPr lang="en-IN" sz="1800">
                          <a:effectLst/>
                        </a:rPr>
                        <a:t>NMF</a:t>
                      </a:r>
                      <a:endParaRPr lang="en-IN" sz="18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effectLst/>
                        </a:rPr>
                        <a:t>Small Fandom</a:t>
                      </a:r>
                      <a:endParaRPr lang="en-IN" sz="16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a:effectLst/>
                          <a:highlight>
                            <a:srgbClr val="FFFFFF"/>
                          </a:highlight>
                        </a:rPr>
                        <a:t>0.4623</a:t>
                      </a:r>
                      <a:endParaRPr lang="en-IN" sz="16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1606886"/>
                  </a:ext>
                </a:extLst>
              </a:tr>
              <a:tr h="446844">
                <a:tc>
                  <a:txBody>
                    <a:bodyPr/>
                    <a:lstStyle/>
                    <a:p>
                      <a:pPr>
                        <a:lnSpc>
                          <a:spcPct val="107000"/>
                        </a:lnSpc>
                        <a:spcAft>
                          <a:spcPts val="800"/>
                        </a:spcAft>
                      </a:pPr>
                      <a:r>
                        <a:rPr lang="en-IN" sz="1800" dirty="0" err="1">
                          <a:effectLst/>
                        </a:rPr>
                        <a:t>BERTopic</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Twice</a:t>
                      </a:r>
                      <a:endParaRPr lang="en-IN" sz="16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a:effectLst/>
                          <a:highlight>
                            <a:srgbClr val="FFFFFF"/>
                          </a:highlight>
                        </a:rPr>
                        <a:t>0.3912</a:t>
                      </a:r>
                      <a:endParaRPr lang="en-IN" sz="16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30179474"/>
                  </a:ext>
                </a:extLst>
              </a:tr>
              <a:tr h="446844">
                <a:tc>
                  <a:txBody>
                    <a:bodyPr/>
                    <a:lstStyle/>
                    <a:p>
                      <a:pPr>
                        <a:lnSpc>
                          <a:spcPct val="107000"/>
                        </a:lnSpc>
                        <a:spcAft>
                          <a:spcPts val="800"/>
                        </a:spcAft>
                      </a:pPr>
                      <a:r>
                        <a:rPr lang="en-IN" sz="1800">
                          <a:effectLst/>
                        </a:rPr>
                        <a:t>NMF</a:t>
                      </a:r>
                      <a:endParaRPr lang="en-IN" sz="18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effectLst/>
                        </a:rPr>
                        <a:t>Twice</a:t>
                      </a:r>
                      <a:endParaRPr lang="en-IN" sz="16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a:effectLst/>
                          <a:highlight>
                            <a:srgbClr val="FFFFFF"/>
                          </a:highlight>
                        </a:rPr>
                        <a:t>0.5227</a:t>
                      </a:r>
                      <a:endParaRPr lang="en-IN" sz="16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63802047"/>
                  </a:ext>
                </a:extLst>
              </a:tr>
              <a:tr h="446844">
                <a:tc>
                  <a:txBody>
                    <a:bodyPr/>
                    <a:lstStyle/>
                    <a:p>
                      <a:pPr>
                        <a:lnSpc>
                          <a:spcPct val="107000"/>
                        </a:lnSpc>
                        <a:spcAft>
                          <a:spcPts val="800"/>
                        </a:spcAft>
                      </a:pPr>
                      <a:r>
                        <a:rPr lang="en-IN" sz="1800" dirty="0">
                          <a:effectLst/>
                        </a:rPr>
                        <a:t>LDA</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Small Fandoms</a:t>
                      </a:r>
                      <a:endParaRPr lang="en-IN" sz="16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dirty="0">
                          <a:effectLst/>
                          <a:highlight>
                            <a:srgbClr val="FFFFFF"/>
                          </a:highlight>
                        </a:rPr>
                        <a:t>0.2765</a:t>
                      </a:r>
                      <a:endParaRPr lang="en-IN" sz="16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73218592"/>
                  </a:ext>
                </a:extLst>
              </a:tr>
            </a:tbl>
          </a:graphicData>
        </a:graphic>
      </p:graphicFrame>
      <p:sp>
        <p:nvSpPr>
          <p:cNvPr id="6" name="Rectangle 1">
            <a:extLst>
              <a:ext uri="{FF2B5EF4-FFF2-40B4-BE49-F238E27FC236}">
                <a16:creationId xmlns:a16="http://schemas.microsoft.com/office/drawing/2014/main" id="{839F81CF-79D2-290D-38E0-4B7EBB68548D}"/>
              </a:ext>
            </a:extLst>
          </p:cNvPr>
          <p:cNvSpPr>
            <a:spLocks noChangeArrowheads="1"/>
          </p:cNvSpPr>
          <p:nvPr/>
        </p:nvSpPr>
        <p:spPr bwMode="auto">
          <a:xfrm>
            <a:off x="4593788" y="2540112"/>
            <a:ext cx="50829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bg1"/>
                </a:solidFill>
                <a:effectLst/>
                <a:latin typeface="Aptos" panose="020B0004020202020204" pitchFamily="34" charset="0"/>
                <a:ea typeface="Aptos" panose="020B0004020202020204" pitchFamily="34" charset="0"/>
                <a:cs typeface="Times New Roman" panose="02020603050405020304" pitchFamily="18" charset="0"/>
              </a:rPr>
              <a:t>Table:    </a:t>
            </a:r>
            <a:r>
              <a:rPr kumimoji="0" lang="en-US" altLang="en-US" sz="2000" b="1" i="0" u="sng" strike="noStrike" cap="none" normalizeH="0" baseline="0" dirty="0">
                <a:ln>
                  <a:noFill/>
                </a:ln>
                <a:solidFill>
                  <a:schemeClr val="bg1"/>
                </a:solidFill>
                <a:effectLst/>
                <a:latin typeface="Aptos" panose="020B0004020202020204" pitchFamily="34" charset="0"/>
                <a:ea typeface="Aptos" panose="020B0004020202020204" pitchFamily="34" charset="0"/>
                <a:cs typeface="Times New Roman" panose="02020603050405020304" pitchFamily="18" charset="0"/>
              </a:rPr>
              <a:t>Evaluation using Coherence Score</a:t>
            </a:r>
            <a:endParaRPr kumimoji="0" lang="en-US" altLang="en-US" sz="2800" b="1"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249349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THANK YOU</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Tree>
    <p:extLst>
      <p:ext uri="{BB962C8B-B14F-4D97-AF65-F5344CB8AC3E}">
        <p14:creationId xmlns:p14="http://schemas.microsoft.com/office/powerpoint/2010/main" val="2136167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5B934442-B4E6-F940-D003-248E35EDBAE4}"/>
              </a:ext>
            </a:extLst>
          </p:cNvPr>
          <p:cNvSpPr/>
          <p:nvPr/>
        </p:nvSpPr>
        <p:spPr>
          <a:xfrm>
            <a:off x="0" y="0"/>
            <a:ext cx="14630400" cy="8229600"/>
          </a:xfrm>
          <a:prstGeom prst="rect">
            <a:avLst/>
          </a:prstGeom>
          <a:solidFill>
            <a:srgbClr val="0D0A2C">
              <a:alpha val="75000"/>
            </a:srgbClr>
          </a:solidFill>
          <a:ln/>
        </p:spPr>
        <p:txBody>
          <a:bodyPr/>
          <a:lstStyle/>
          <a:p>
            <a:endParaRPr lang="en-IN" dirty="0"/>
          </a:p>
        </p:txBody>
      </p:sp>
      <p:sp>
        <p:nvSpPr>
          <p:cNvPr id="3" name="TextBox 2">
            <a:extLst>
              <a:ext uri="{FF2B5EF4-FFF2-40B4-BE49-F238E27FC236}">
                <a16:creationId xmlns:a16="http://schemas.microsoft.com/office/drawing/2014/main" id="{469C9FBC-288D-F91D-BAF2-E396C2E8F349}"/>
              </a:ext>
            </a:extLst>
          </p:cNvPr>
          <p:cNvSpPr txBox="1"/>
          <p:nvPr/>
        </p:nvSpPr>
        <p:spPr>
          <a:xfrm>
            <a:off x="2577507" y="535084"/>
            <a:ext cx="7543800" cy="1323439"/>
          </a:xfrm>
          <a:prstGeom prst="rect">
            <a:avLst/>
          </a:prstGeom>
          <a:noFill/>
        </p:spPr>
        <p:txBody>
          <a:bodyPr wrap="square" rtlCol="0">
            <a:spAutoFit/>
          </a:bodyPr>
          <a:lstStyle/>
          <a:p>
            <a:pPr algn="ctr"/>
            <a:r>
              <a:rPr lang="en-CA" sz="4400" b="1" dirty="0">
                <a:solidFill>
                  <a:schemeClr val="bg1"/>
                </a:solidFill>
              </a:rPr>
              <a:t>Data Collection</a:t>
            </a:r>
            <a:endParaRPr lang="en-IN" sz="4400" b="1" dirty="0">
              <a:solidFill>
                <a:schemeClr val="bg1"/>
              </a:solidFill>
            </a:endParaRPr>
          </a:p>
          <a:p>
            <a:pPr algn="ctr"/>
            <a:endParaRPr lang="en-IN" sz="3600" b="1" dirty="0">
              <a:solidFill>
                <a:schemeClr val="bg1"/>
              </a:solidFill>
            </a:endParaRPr>
          </a:p>
        </p:txBody>
      </p:sp>
      <p:sp>
        <p:nvSpPr>
          <p:cNvPr id="11" name="TextBox 10">
            <a:extLst>
              <a:ext uri="{FF2B5EF4-FFF2-40B4-BE49-F238E27FC236}">
                <a16:creationId xmlns:a16="http://schemas.microsoft.com/office/drawing/2014/main" id="{00D11D11-A1F6-0BE7-A372-1E668114721C}"/>
              </a:ext>
            </a:extLst>
          </p:cNvPr>
          <p:cNvSpPr txBox="1"/>
          <p:nvPr/>
        </p:nvSpPr>
        <p:spPr>
          <a:xfrm>
            <a:off x="697034" y="2270039"/>
            <a:ext cx="8081319"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Subreddit Selection</a:t>
            </a:r>
          </a:p>
          <a:p>
            <a:pPr marL="742950" lvl="1" indent="-285750">
              <a:buFont typeface="Arial" panose="020B0604020202020204" pitchFamily="34" charset="0"/>
              <a:buChar char="•"/>
            </a:pPr>
            <a:r>
              <a:rPr lang="en-US" sz="2000" dirty="0">
                <a:solidFill>
                  <a:schemeClr val="bg1"/>
                </a:solidFill>
              </a:rPr>
              <a:t>Smaller fandoms for more fan interaction</a:t>
            </a:r>
          </a:p>
          <a:p>
            <a:pPr marL="742950" lvl="1" indent="-285750">
              <a:buFont typeface="Arial" panose="020B0604020202020204" pitchFamily="34" charset="0"/>
              <a:buChar char="•"/>
            </a:pPr>
            <a:r>
              <a:rPr lang="en-US" sz="2000" dirty="0">
                <a:solidFill>
                  <a:schemeClr val="bg1"/>
                </a:solidFill>
              </a:rPr>
              <a:t>Subreddits Used: SF9, EXO, Red Velvet, Twice, Super Junior</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Data Collection:</a:t>
            </a:r>
          </a:p>
          <a:p>
            <a:pPr marL="742950" lvl="1" indent="-285750">
              <a:buFont typeface="Arial" panose="020B0604020202020204" pitchFamily="34" charset="0"/>
              <a:buChar char="•"/>
            </a:pPr>
            <a:r>
              <a:rPr lang="en-US" sz="2000" dirty="0">
                <a:solidFill>
                  <a:schemeClr val="bg1"/>
                </a:solidFill>
              </a:rPr>
              <a:t>Using PRAW for data collection</a:t>
            </a:r>
          </a:p>
          <a:p>
            <a:pPr marL="742950" lvl="1" indent="-285750">
              <a:buFont typeface="Arial" panose="020B0604020202020204" pitchFamily="34" charset="0"/>
              <a:buChar char="•"/>
            </a:pPr>
            <a:r>
              <a:rPr lang="en-US" sz="2000" dirty="0">
                <a:solidFill>
                  <a:schemeClr val="bg1"/>
                </a:solidFill>
              </a:rPr>
              <a:t>Filtered and Unfiltered data for all subreddits</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Filtering:</a:t>
            </a:r>
          </a:p>
          <a:p>
            <a:pPr marL="742950" lvl="1" indent="-285750">
              <a:buFont typeface="Arial" panose="020B0604020202020204" pitchFamily="34" charset="0"/>
              <a:buChar char="•"/>
            </a:pPr>
            <a:r>
              <a:rPr lang="en-US" sz="2000" dirty="0">
                <a:solidFill>
                  <a:schemeClr val="bg1"/>
                </a:solidFill>
              </a:rPr>
              <a:t>Filtered using the keyword list from last year</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Manual Labeling:</a:t>
            </a:r>
          </a:p>
          <a:p>
            <a:pPr marL="742950" lvl="1" indent="-285750">
              <a:buFont typeface="Arial" panose="020B0604020202020204" pitchFamily="34" charset="0"/>
              <a:buChar char="•"/>
            </a:pPr>
            <a:r>
              <a:rPr lang="en-US" sz="2000" dirty="0">
                <a:solidFill>
                  <a:schemeClr val="bg1"/>
                </a:solidFill>
              </a:rPr>
              <a:t>Chose SF9 for manual labeling</a:t>
            </a:r>
          </a:p>
          <a:p>
            <a:pPr marL="742950" lvl="1" indent="-285750">
              <a:buFont typeface="Arial" panose="020B0604020202020204" pitchFamily="34" charset="0"/>
              <a:buChar char="•"/>
            </a:pPr>
            <a:r>
              <a:rPr lang="en-US" sz="2000" dirty="0">
                <a:solidFill>
                  <a:schemeClr val="bg1"/>
                </a:solidFill>
              </a:rPr>
              <a:t>Categories: Emotional, Informational, Appraisal, Instrumental</a:t>
            </a:r>
          </a:p>
        </p:txBody>
      </p:sp>
      <p:pic>
        <p:nvPicPr>
          <p:cNvPr id="1026" name="Picture 2" descr="3. Types of social support. | Download Scientific Diagram">
            <a:extLst>
              <a:ext uri="{FF2B5EF4-FFF2-40B4-BE49-F238E27FC236}">
                <a16:creationId xmlns:a16="http://schemas.microsoft.com/office/drawing/2014/main" id="{807B3588-5708-9248-C89E-2BC97AC792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5199" y="1558356"/>
            <a:ext cx="6141322" cy="4956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843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dirty="0">
              <a:solidFill>
                <a:schemeClr val="bg1"/>
              </a:solidFill>
            </a:endParaRPr>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6" name="TextBox 5">
            <a:extLst>
              <a:ext uri="{FF2B5EF4-FFF2-40B4-BE49-F238E27FC236}">
                <a16:creationId xmlns:a16="http://schemas.microsoft.com/office/drawing/2014/main" id="{09D17CAA-B6B5-BBAE-9139-C84727A04AA9}"/>
              </a:ext>
            </a:extLst>
          </p:cNvPr>
          <p:cNvSpPr txBox="1"/>
          <p:nvPr/>
        </p:nvSpPr>
        <p:spPr>
          <a:xfrm>
            <a:off x="1818409" y="1392912"/>
            <a:ext cx="2775379" cy="369332"/>
          </a:xfrm>
          <a:prstGeom prst="rect">
            <a:avLst/>
          </a:prstGeom>
          <a:noFill/>
        </p:spPr>
        <p:txBody>
          <a:bodyPr wrap="square" rtlCol="0">
            <a:spAutoFit/>
          </a:bodyPr>
          <a:lstStyle/>
          <a:p>
            <a:r>
              <a:rPr lang="en-IN" dirty="0" err="1">
                <a:solidFill>
                  <a:schemeClr val="bg1"/>
                </a:solidFill>
              </a:rPr>
              <a:t>dsmff</a:t>
            </a:r>
            <a:endParaRPr lang="en-IN" dirty="0">
              <a:solidFill>
                <a:schemeClr val="bg1"/>
              </a:solidFill>
            </a:endParaRPr>
          </a:p>
        </p:txBody>
      </p:sp>
    </p:spTree>
    <p:extLst>
      <p:ext uri="{BB962C8B-B14F-4D97-AF65-F5344CB8AC3E}">
        <p14:creationId xmlns:p14="http://schemas.microsoft.com/office/powerpoint/2010/main" val="2483325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dirty="0">
              <a:solidFill>
                <a:schemeClr val="bg1"/>
              </a:solidFill>
            </a:endParaRPr>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Tree>
    <p:extLst>
      <p:ext uri="{BB962C8B-B14F-4D97-AF65-F5344CB8AC3E}">
        <p14:creationId xmlns:p14="http://schemas.microsoft.com/office/powerpoint/2010/main" val="38739691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dirty="0">
              <a:solidFill>
                <a:schemeClr val="bg1"/>
              </a:solidFill>
            </a:endParaRPr>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Tree>
    <p:extLst>
      <p:ext uri="{BB962C8B-B14F-4D97-AF65-F5344CB8AC3E}">
        <p14:creationId xmlns:p14="http://schemas.microsoft.com/office/powerpoint/2010/main" val="40334880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dirty="0">
              <a:solidFill>
                <a:schemeClr val="bg1"/>
              </a:solidFill>
            </a:endParaRPr>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Tree>
    <p:extLst>
      <p:ext uri="{BB962C8B-B14F-4D97-AF65-F5344CB8AC3E}">
        <p14:creationId xmlns:p14="http://schemas.microsoft.com/office/powerpoint/2010/main" val="23916828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dirty="0">
              <a:solidFill>
                <a:schemeClr val="bg1"/>
              </a:solidFill>
            </a:endParaRPr>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Tree>
    <p:extLst>
      <p:ext uri="{BB962C8B-B14F-4D97-AF65-F5344CB8AC3E}">
        <p14:creationId xmlns:p14="http://schemas.microsoft.com/office/powerpoint/2010/main" val="34924467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dirty="0">
              <a:solidFill>
                <a:schemeClr val="bg1"/>
              </a:solidFill>
            </a:endParaRPr>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Tree>
    <p:extLst>
      <p:ext uri="{BB962C8B-B14F-4D97-AF65-F5344CB8AC3E}">
        <p14:creationId xmlns:p14="http://schemas.microsoft.com/office/powerpoint/2010/main" val="3955969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5B934442-B4E6-F940-D003-248E35EDBAE4}"/>
              </a:ext>
            </a:extLst>
          </p:cNvPr>
          <p:cNvSpPr/>
          <p:nvPr/>
        </p:nvSpPr>
        <p:spPr>
          <a:xfrm>
            <a:off x="0" y="-3163"/>
            <a:ext cx="14630400" cy="8229600"/>
          </a:xfrm>
          <a:prstGeom prst="rect">
            <a:avLst/>
          </a:prstGeom>
          <a:solidFill>
            <a:srgbClr val="0D0A2C">
              <a:alpha val="75000"/>
            </a:srgbClr>
          </a:solidFill>
          <a:ln/>
        </p:spPr>
        <p:txBody>
          <a:bodyPr/>
          <a:lstStyle/>
          <a:p>
            <a:endParaRPr lang="en-IN" dirty="0"/>
          </a:p>
        </p:txBody>
      </p:sp>
      <p:sp>
        <p:nvSpPr>
          <p:cNvPr id="3" name="TextBox 2">
            <a:extLst>
              <a:ext uri="{FF2B5EF4-FFF2-40B4-BE49-F238E27FC236}">
                <a16:creationId xmlns:a16="http://schemas.microsoft.com/office/drawing/2014/main" id="{469C9FBC-288D-F91D-BAF2-E396C2E8F349}"/>
              </a:ext>
            </a:extLst>
          </p:cNvPr>
          <p:cNvSpPr txBox="1"/>
          <p:nvPr/>
        </p:nvSpPr>
        <p:spPr>
          <a:xfrm>
            <a:off x="2718943" y="270771"/>
            <a:ext cx="7543800" cy="1200329"/>
          </a:xfrm>
          <a:prstGeom prst="rect">
            <a:avLst/>
          </a:prstGeom>
          <a:noFill/>
        </p:spPr>
        <p:txBody>
          <a:bodyPr wrap="square" rtlCol="0">
            <a:spAutoFit/>
          </a:bodyPr>
          <a:lstStyle/>
          <a:p>
            <a:pPr algn="ctr"/>
            <a:r>
              <a:rPr lang="en-CA" sz="3600" b="1" dirty="0">
                <a:solidFill>
                  <a:schemeClr val="bg1"/>
                </a:solidFill>
              </a:rPr>
              <a:t>Data Collection</a:t>
            </a:r>
            <a:endParaRPr lang="en-IN" sz="3600" b="1" dirty="0">
              <a:solidFill>
                <a:schemeClr val="bg1"/>
              </a:solidFill>
            </a:endParaRPr>
          </a:p>
          <a:p>
            <a:pPr algn="ctr"/>
            <a:endParaRPr lang="en-IN" sz="3600" b="1" dirty="0">
              <a:solidFill>
                <a:schemeClr val="bg1"/>
              </a:solidFill>
            </a:endParaRPr>
          </a:p>
        </p:txBody>
      </p:sp>
      <p:pic>
        <p:nvPicPr>
          <p:cNvPr id="6" name="Picture 5" descr="A screenshot of a computer&#10;&#10;Description automatically generated">
            <a:extLst>
              <a:ext uri="{FF2B5EF4-FFF2-40B4-BE49-F238E27FC236}">
                <a16:creationId xmlns:a16="http://schemas.microsoft.com/office/drawing/2014/main" id="{07298198-13B6-A0F3-A53C-D873C1AFDD37}"/>
              </a:ext>
            </a:extLst>
          </p:cNvPr>
          <p:cNvPicPr>
            <a:picLocks noChangeAspect="1"/>
          </p:cNvPicPr>
          <p:nvPr/>
        </p:nvPicPr>
        <p:blipFill>
          <a:blip r:embed="rId2"/>
          <a:stretch>
            <a:fillRect/>
          </a:stretch>
        </p:blipFill>
        <p:spPr>
          <a:xfrm>
            <a:off x="927879" y="1286833"/>
            <a:ext cx="6980446" cy="3138158"/>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7B59B199-3B8C-30F5-A61F-ECCC8D1C3699}"/>
              </a:ext>
            </a:extLst>
          </p:cNvPr>
          <p:cNvPicPr>
            <a:picLocks noChangeAspect="1"/>
          </p:cNvPicPr>
          <p:nvPr/>
        </p:nvPicPr>
        <p:blipFill>
          <a:blip r:embed="rId3"/>
          <a:stretch>
            <a:fillRect/>
          </a:stretch>
        </p:blipFill>
        <p:spPr>
          <a:xfrm>
            <a:off x="927879" y="4953866"/>
            <a:ext cx="7772400" cy="298233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3572AC2C-CC92-7FCA-6001-02801356326F}"/>
              </a:ext>
            </a:extLst>
          </p:cNvPr>
          <p:cNvPicPr>
            <a:picLocks noChangeAspect="1"/>
          </p:cNvPicPr>
          <p:nvPr/>
        </p:nvPicPr>
        <p:blipFill>
          <a:blip r:embed="rId4"/>
          <a:stretch>
            <a:fillRect/>
          </a:stretch>
        </p:blipFill>
        <p:spPr>
          <a:xfrm>
            <a:off x="9144377" y="1832609"/>
            <a:ext cx="4879420" cy="4925891"/>
          </a:xfrm>
          <a:prstGeom prst="rect">
            <a:avLst/>
          </a:prstGeom>
        </p:spPr>
      </p:pic>
      <p:sp>
        <p:nvSpPr>
          <p:cNvPr id="5" name="TextBox 4">
            <a:extLst>
              <a:ext uri="{FF2B5EF4-FFF2-40B4-BE49-F238E27FC236}">
                <a16:creationId xmlns:a16="http://schemas.microsoft.com/office/drawing/2014/main" id="{546FB0D6-D0EC-F61D-A62D-26BD15131D79}"/>
              </a:ext>
            </a:extLst>
          </p:cNvPr>
          <p:cNvSpPr txBox="1"/>
          <p:nvPr/>
        </p:nvSpPr>
        <p:spPr>
          <a:xfrm>
            <a:off x="927879" y="846447"/>
            <a:ext cx="1449884" cy="461665"/>
          </a:xfrm>
          <a:prstGeom prst="rect">
            <a:avLst/>
          </a:prstGeom>
          <a:noFill/>
        </p:spPr>
        <p:txBody>
          <a:bodyPr wrap="none" rtlCol="0">
            <a:spAutoFit/>
          </a:bodyPr>
          <a:lstStyle/>
          <a:p>
            <a:r>
              <a:rPr lang="en-US" sz="2400" dirty="0">
                <a:solidFill>
                  <a:schemeClr val="bg1"/>
                </a:solidFill>
              </a:rPr>
              <a:t>Unfiltered</a:t>
            </a:r>
            <a:endParaRPr lang="en-US" dirty="0">
              <a:solidFill>
                <a:schemeClr val="bg1"/>
              </a:solidFill>
            </a:endParaRPr>
          </a:p>
        </p:txBody>
      </p:sp>
      <p:sp>
        <p:nvSpPr>
          <p:cNvPr id="7" name="TextBox 6">
            <a:extLst>
              <a:ext uri="{FF2B5EF4-FFF2-40B4-BE49-F238E27FC236}">
                <a16:creationId xmlns:a16="http://schemas.microsoft.com/office/drawing/2014/main" id="{6DA0ECF4-F779-D639-2816-9623D80048CB}"/>
              </a:ext>
            </a:extLst>
          </p:cNvPr>
          <p:cNvSpPr txBox="1"/>
          <p:nvPr/>
        </p:nvSpPr>
        <p:spPr>
          <a:xfrm>
            <a:off x="9144377" y="1356767"/>
            <a:ext cx="2465740" cy="461665"/>
          </a:xfrm>
          <a:prstGeom prst="rect">
            <a:avLst/>
          </a:prstGeom>
          <a:noFill/>
        </p:spPr>
        <p:txBody>
          <a:bodyPr wrap="none" rtlCol="0">
            <a:spAutoFit/>
          </a:bodyPr>
          <a:lstStyle/>
          <a:p>
            <a:r>
              <a:rPr lang="en-US" sz="2400" dirty="0">
                <a:solidFill>
                  <a:schemeClr val="bg1"/>
                </a:solidFill>
              </a:rPr>
              <a:t>Manually Labelled</a:t>
            </a:r>
            <a:endParaRPr lang="en-US" dirty="0">
              <a:solidFill>
                <a:schemeClr val="bg1"/>
              </a:solidFill>
            </a:endParaRPr>
          </a:p>
        </p:txBody>
      </p:sp>
      <p:sp>
        <p:nvSpPr>
          <p:cNvPr id="9" name="TextBox 8">
            <a:extLst>
              <a:ext uri="{FF2B5EF4-FFF2-40B4-BE49-F238E27FC236}">
                <a16:creationId xmlns:a16="http://schemas.microsoft.com/office/drawing/2014/main" id="{881BD3E3-8524-671F-6AA7-CC15D33FBDBE}"/>
              </a:ext>
            </a:extLst>
          </p:cNvPr>
          <p:cNvSpPr txBox="1"/>
          <p:nvPr/>
        </p:nvSpPr>
        <p:spPr>
          <a:xfrm>
            <a:off x="940236" y="4559820"/>
            <a:ext cx="1139094" cy="461665"/>
          </a:xfrm>
          <a:prstGeom prst="rect">
            <a:avLst/>
          </a:prstGeom>
          <a:noFill/>
        </p:spPr>
        <p:txBody>
          <a:bodyPr wrap="none" rtlCol="0">
            <a:spAutoFit/>
          </a:bodyPr>
          <a:lstStyle/>
          <a:p>
            <a:r>
              <a:rPr lang="en-US" sz="2400" dirty="0">
                <a:solidFill>
                  <a:schemeClr val="bg1"/>
                </a:solidFill>
              </a:rPr>
              <a:t>Filtered</a:t>
            </a:r>
            <a:endParaRPr lang="en-US" dirty="0">
              <a:solidFill>
                <a:schemeClr val="bg1"/>
              </a:solidFill>
            </a:endParaRPr>
          </a:p>
        </p:txBody>
      </p:sp>
    </p:spTree>
    <p:extLst>
      <p:ext uri="{BB962C8B-B14F-4D97-AF65-F5344CB8AC3E}">
        <p14:creationId xmlns:p14="http://schemas.microsoft.com/office/powerpoint/2010/main" val="3464127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41804" y="-91440"/>
            <a:ext cx="14630400" cy="8229600"/>
          </a:xfrm>
          <a:prstGeom prst="rect">
            <a:avLst/>
          </a:prstGeom>
        </p:spPr>
      </p:pic>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2182091" y="546563"/>
            <a:ext cx="7543800" cy="1200329"/>
          </a:xfrm>
          <a:prstGeom prst="rect">
            <a:avLst/>
          </a:prstGeom>
          <a:noFill/>
        </p:spPr>
        <p:txBody>
          <a:bodyPr wrap="square" rtlCol="0">
            <a:spAutoFit/>
          </a:bodyPr>
          <a:lstStyle/>
          <a:p>
            <a:pPr algn="ctr"/>
            <a:r>
              <a:rPr lang="en-US" sz="3600" b="1" dirty="0">
                <a:solidFill>
                  <a:schemeClr val="bg1"/>
                </a:solidFill>
              </a:rPr>
              <a:t>Data Pre-Processing</a:t>
            </a:r>
            <a:endParaRPr lang="en-IN" sz="3600" b="1" dirty="0">
              <a:solidFill>
                <a:schemeClr val="bg1"/>
              </a:solidFill>
            </a:endParaRPr>
          </a:p>
          <a:p>
            <a:pPr algn="ctr"/>
            <a:endParaRPr lang="en-IN" sz="3600" b="1" dirty="0">
              <a:solidFill>
                <a:schemeClr val="bg1"/>
              </a:solidFill>
            </a:endParaRPr>
          </a:p>
        </p:txBody>
      </p:sp>
      <p:sp>
        <p:nvSpPr>
          <p:cNvPr id="12" name="TextBox 11">
            <a:extLst>
              <a:ext uri="{FF2B5EF4-FFF2-40B4-BE49-F238E27FC236}">
                <a16:creationId xmlns:a16="http://schemas.microsoft.com/office/drawing/2014/main" id="{1D31A971-276E-9164-DA17-D78EC17296C2}"/>
              </a:ext>
            </a:extLst>
          </p:cNvPr>
          <p:cNvSpPr txBox="1"/>
          <p:nvPr/>
        </p:nvSpPr>
        <p:spPr>
          <a:xfrm>
            <a:off x="8191560" y="5234779"/>
            <a:ext cx="6614160" cy="2862322"/>
          </a:xfrm>
          <a:prstGeom prst="rect">
            <a:avLst/>
          </a:prstGeom>
          <a:noFill/>
        </p:spPr>
        <p:txBody>
          <a:bodyPr wrap="square" rtlCol="0">
            <a:spAutoFit/>
          </a:bodyPr>
          <a:lstStyle/>
          <a:p>
            <a:pPr marL="342900" indent="-342900">
              <a:buAutoNum type="arabicPeriod"/>
            </a:pPr>
            <a:r>
              <a:rPr lang="en-US" dirty="0">
                <a:solidFill>
                  <a:schemeClr val="bg1"/>
                </a:solidFill>
              </a:rPr>
              <a:t>Removing Hashtags</a:t>
            </a:r>
          </a:p>
          <a:p>
            <a:pPr marL="342900" indent="-342900">
              <a:buAutoNum type="arabicPeriod"/>
            </a:pPr>
            <a:r>
              <a:rPr lang="en-US" dirty="0">
                <a:solidFill>
                  <a:schemeClr val="bg1"/>
                </a:solidFill>
              </a:rPr>
              <a:t>Removing Special characters(like *,^ etc.)</a:t>
            </a:r>
          </a:p>
          <a:p>
            <a:pPr marL="342900" indent="-342900">
              <a:buAutoNum type="arabicPeriod"/>
            </a:pPr>
            <a:r>
              <a:rPr lang="en-US" dirty="0">
                <a:solidFill>
                  <a:schemeClr val="bg1"/>
                </a:solidFill>
              </a:rPr>
              <a:t>Removing Emojis and converting meaning to text</a:t>
            </a:r>
          </a:p>
          <a:p>
            <a:pPr marL="342900" indent="-342900">
              <a:buAutoNum type="arabicPeriod"/>
            </a:pPr>
            <a:r>
              <a:rPr lang="en-US" dirty="0">
                <a:solidFill>
                  <a:schemeClr val="bg1"/>
                </a:solidFill>
              </a:rPr>
              <a:t>Removing Subreddits( e.g. /r which we get due to reddit)</a:t>
            </a:r>
          </a:p>
          <a:p>
            <a:pPr marL="342900" indent="-342900">
              <a:buAutoNum type="arabicPeriod"/>
            </a:pPr>
            <a:r>
              <a:rPr lang="en-US" dirty="0">
                <a:solidFill>
                  <a:schemeClr val="bg1"/>
                </a:solidFill>
              </a:rPr>
              <a:t>Removing Punctuations</a:t>
            </a:r>
          </a:p>
          <a:p>
            <a:pPr marL="342900" indent="-342900">
              <a:buAutoNum type="arabicPeriod"/>
            </a:pPr>
            <a:r>
              <a:rPr lang="en-US" dirty="0">
                <a:solidFill>
                  <a:schemeClr val="bg1"/>
                </a:solidFill>
              </a:rPr>
              <a:t>Lowering case </a:t>
            </a:r>
          </a:p>
          <a:p>
            <a:pPr marL="342900" indent="-342900">
              <a:buAutoNum type="arabicPeriod"/>
            </a:pPr>
            <a:r>
              <a:rPr lang="en-US" dirty="0">
                <a:solidFill>
                  <a:schemeClr val="bg1"/>
                </a:solidFill>
              </a:rPr>
              <a:t>Remove Stopwords</a:t>
            </a:r>
          </a:p>
          <a:p>
            <a:pPr marL="342900" indent="-342900">
              <a:buAutoNum type="arabicPeriod"/>
            </a:pPr>
            <a:r>
              <a:rPr lang="en-US" dirty="0">
                <a:solidFill>
                  <a:schemeClr val="bg1"/>
                </a:solidFill>
              </a:rPr>
              <a:t>Tokenization(Convert sentences to tokens or words)</a:t>
            </a:r>
          </a:p>
          <a:p>
            <a:pPr marL="342900" indent="-342900">
              <a:buAutoNum type="arabicPeriod"/>
            </a:pPr>
            <a:r>
              <a:rPr lang="en-US" dirty="0">
                <a:solidFill>
                  <a:schemeClr val="bg1"/>
                </a:solidFill>
              </a:rPr>
              <a:t>Lemmatization( Convert word to root form and compare with vocabulary)</a:t>
            </a:r>
          </a:p>
        </p:txBody>
      </p:sp>
      <p:pic>
        <p:nvPicPr>
          <p:cNvPr id="13" name="Picture 12">
            <a:extLst>
              <a:ext uri="{FF2B5EF4-FFF2-40B4-BE49-F238E27FC236}">
                <a16:creationId xmlns:a16="http://schemas.microsoft.com/office/drawing/2014/main" id="{B4B98BD4-D173-1EF5-0579-6F857DF847A7}"/>
              </a:ext>
            </a:extLst>
          </p:cNvPr>
          <p:cNvPicPr>
            <a:picLocks noChangeAspect="1"/>
          </p:cNvPicPr>
          <p:nvPr/>
        </p:nvPicPr>
        <p:blipFill rotWithShape="1">
          <a:blip r:embed="rId4"/>
          <a:srcRect r="27019"/>
          <a:stretch/>
        </p:blipFill>
        <p:spPr>
          <a:xfrm>
            <a:off x="566786" y="1663345"/>
            <a:ext cx="13496828" cy="3407959"/>
          </a:xfrm>
          <a:prstGeom prst="rect">
            <a:avLst/>
          </a:prstGeom>
        </p:spPr>
      </p:pic>
      <p:sp>
        <p:nvSpPr>
          <p:cNvPr id="15" name="TextBox 14">
            <a:extLst>
              <a:ext uri="{FF2B5EF4-FFF2-40B4-BE49-F238E27FC236}">
                <a16:creationId xmlns:a16="http://schemas.microsoft.com/office/drawing/2014/main" id="{89EF7FB2-9994-E0E2-8C0D-5775EB7F7C97}"/>
              </a:ext>
            </a:extLst>
          </p:cNvPr>
          <p:cNvSpPr txBox="1"/>
          <p:nvPr/>
        </p:nvSpPr>
        <p:spPr>
          <a:xfrm>
            <a:off x="566786" y="6276328"/>
            <a:ext cx="8333364" cy="646331"/>
          </a:xfrm>
          <a:prstGeom prst="rect">
            <a:avLst/>
          </a:prstGeom>
          <a:noFill/>
        </p:spPr>
        <p:txBody>
          <a:bodyPr wrap="square">
            <a:spAutoFit/>
          </a:bodyPr>
          <a:lstStyle/>
          <a:p>
            <a:r>
              <a:rPr lang="en-IN" dirty="0">
                <a:hlinkClick r:id="rId5"/>
              </a:rPr>
              <a:t>https://colab.research.google.com/drive/1H_Yv-OKVQZHWF76ZacX0KAAFhZqpo8cO?usp=sharing</a:t>
            </a:r>
            <a:endParaRPr lang="en-IN" dirty="0"/>
          </a:p>
        </p:txBody>
      </p:sp>
    </p:spTree>
    <p:extLst>
      <p:ext uri="{BB962C8B-B14F-4D97-AF65-F5344CB8AC3E}">
        <p14:creationId xmlns:p14="http://schemas.microsoft.com/office/powerpoint/2010/main" val="3941205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a:p>
        </p:txBody>
      </p:sp>
      <p:sp>
        <p:nvSpPr>
          <p:cNvPr id="5" name="Text 1"/>
          <p:cNvSpPr/>
          <p:nvPr/>
        </p:nvSpPr>
        <p:spPr>
          <a:xfrm>
            <a:off x="1046480" y="657084"/>
            <a:ext cx="12201287" cy="1289685"/>
          </a:xfrm>
          <a:prstGeom prst="rect">
            <a:avLst/>
          </a:prstGeom>
          <a:noFill/>
          <a:ln/>
        </p:spPr>
        <p:txBody>
          <a:bodyPr wrap="square" rtlCol="0" anchor="t"/>
          <a:lstStyle/>
          <a:p>
            <a:pPr marL="0" indent="0">
              <a:lnSpc>
                <a:spcPts val="5078"/>
              </a:lnSpc>
              <a:buNone/>
            </a:pPr>
            <a:r>
              <a:rPr lang="en-US" sz="4063" dirty="0">
                <a:solidFill>
                  <a:srgbClr val="F2F0F4"/>
                </a:solidFill>
                <a:latin typeface="Montserrat" pitchFamily="34" charset="0"/>
                <a:ea typeface="Montserrat" pitchFamily="34" charset="-122"/>
                <a:cs typeface="Montserrat" pitchFamily="34" charset="-120"/>
              </a:rPr>
              <a:t>Text Representation: Mapping Words to Meaningful Vectors</a:t>
            </a:r>
            <a:endParaRPr lang="en-US" sz="4063" dirty="0"/>
          </a:p>
        </p:txBody>
      </p:sp>
      <p:sp>
        <p:nvSpPr>
          <p:cNvPr id="6" name="Shape 2"/>
          <p:cNvSpPr/>
          <p:nvPr/>
        </p:nvSpPr>
        <p:spPr>
          <a:xfrm>
            <a:off x="4918934" y="2992159"/>
            <a:ext cx="4121958" cy="4872615"/>
          </a:xfrm>
          <a:prstGeom prst="roundRect">
            <a:avLst>
              <a:gd name="adj" fmla="val 2416"/>
            </a:avLst>
          </a:prstGeom>
          <a:solidFill>
            <a:srgbClr val="3C136D"/>
          </a:solidFill>
          <a:ln w="7620">
            <a:solidFill>
              <a:srgbClr val="552C86"/>
            </a:solidFill>
            <a:prstDash val="solid"/>
          </a:ln>
        </p:spPr>
        <p:txBody>
          <a:bodyPr/>
          <a:lstStyle/>
          <a:p>
            <a:endParaRPr lang="en-IN"/>
          </a:p>
        </p:txBody>
      </p:sp>
      <p:sp>
        <p:nvSpPr>
          <p:cNvPr id="7" name="Text 3"/>
          <p:cNvSpPr/>
          <p:nvPr/>
        </p:nvSpPr>
        <p:spPr>
          <a:xfrm>
            <a:off x="5244080" y="3188811"/>
            <a:ext cx="2579608" cy="322421"/>
          </a:xfrm>
          <a:prstGeom prst="rect">
            <a:avLst/>
          </a:prstGeom>
          <a:noFill/>
          <a:ln/>
        </p:spPr>
        <p:txBody>
          <a:bodyPr wrap="none" rtlCol="0" anchor="t"/>
          <a:lstStyle/>
          <a:p>
            <a:pPr marL="0" indent="0">
              <a:lnSpc>
                <a:spcPts val="2539"/>
              </a:lnSpc>
              <a:buNone/>
            </a:pPr>
            <a:r>
              <a:rPr lang="en-US" sz="2031" dirty="0">
                <a:solidFill>
                  <a:srgbClr val="DCD7E5"/>
                </a:solidFill>
                <a:latin typeface="Montserrat" pitchFamily="34" charset="0"/>
                <a:ea typeface="Montserrat" pitchFamily="34" charset="-122"/>
                <a:cs typeface="Montserrat" pitchFamily="34" charset="-120"/>
              </a:rPr>
              <a:t>TF-IDF</a:t>
            </a:r>
            <a:endParaRPr lang="en-US" sz="2031" dirty="0"/>
          </a:p>
        </p:txBody>
      </p:sp>
      <p:sp>
        <p:nvSpPr>
          <p:cNvPr id="8" name="Text 4"/>
          <p:cNvSpPr/>
          <p:nvPr/>
        </p:nvSpPr>
        <p:spPr>
          <a:xfrm>
            <a:off x="5244080" y="3652361"/>
            <a:ext cx="3582856" cy="2970371"/>
          </a:xfrm>
          <a:prstGeom prst="rect">
            <a:avLst/>
          </a:prstGeom>
          <a:noFill/>
          <a:ln/>
        </p:spPr>
        <p:txBody>
          <a:bodyPr wrap="square" rtlCol="0" anchor="t"/>
          <a:lstStyle/>
          <a:p>
            <a:pPr marL="0" indent="0">
              <a:lnSpc>
                <a:spcPts val="2600"/>
              </a:lnSpc>
              <a:buNone/>
            </a:pPr>
            <a:r>
              <a:rPr lang="en-US" sz="1625" dirty="0">
                <a:solidFill>
                  <a:srgbClr val="DCD7E5"/>
                </a:solidFill>
                <a:latin typeface="Heebo" pitchFamily="34" charset="0"/>
                <a:ea typeface="Heebo" pitchFamily="34" charset="-122"/>
                <a:cs typeface="Heebo" pitchFamily="34" charset="-120"/>
              </a:rPr>
              <a:t>The Term Frequency-Inverse Document Frequency (TF-IDF) technique is used to calculate the importance of words within the dataset. This weighting scheme considers the frequency of words in each comment and their overall presence across the entire dataset. Words that appear frequently in a particular comment but are relatively rare across the corpus are deemed more significant.</a:t>
            </a:r>
            <a:endParaRPr lang="en-US" sz="1625" dirty="0"/>
          </a:p>
        </p:txBody>
      </p:sp>
      <p:sp>
        <p:nvSpPr>
          <p:cNvPr id="9" name="Shape 5"/>
          <p:cNvSpPr/>
          <p:nvPr/>
        </p:nvSpPr>
        <p:spPr>
          <a:xfrm>
            <a:off x="9247228" y="2992160"/>
            <a:ext cx="4660940" cy="4104830"/>
          </a:xfrm>
          <a:prstGeom prst="roundRect">
            <a:avLst>
              <a:gd name="adj" fmla="val 2416"/>
            </a:avLst>
          </a:prstGeom>
          <a:solidFill>
            <a:srgbClr val="3C136D"/>
          </a:solidFill>
          <a:ln w="7620">
            <a:solidFill>
              <a:srgbClr val="552C86"/>
            </a:solidFill>
            <a:prstDash val="solid"/>
          </a:ln>
        </p:spPr>
        <p:txBody>
          <a:bodyPr/>
          <a:lstStyle/>
          <a:p>
            <a:endParaRPr lang="en-IN"/>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r>
              <a:rPr lang="en-US" sz="2031" dirty="0">
                <a:solidFill>
                  <a:srgbClr val="DCD7E5"/>
                </a:solidFill>
                <a:latin typeface="Montserrat" pitchFamily="34" charset="0"/>
                <a:ea typeface="Montserrat" pitchFamily="34" charset="-122"/>
                <a:cs typeface="Montserrat" pitchFamily="34" charset="-120"/>
              </a:rPr>
              <a:t>Word2Vec (CBOW)</a:t>
            </a: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r>
              <a:rPr lang="en-US" sz="1625" dirty="0">
                <a:solidFill>
                  <a:srgbClr val="DCD7E5"/>
                </a:solidFill>
                <a:latin typeface="Heebo" pitchFamily="34" charset="0"/>
                <a:ea typeface="Heebo" pitchFamily="34" charset="-122"/>
                <a:cs typeface="Heebo" pitchFamily="34" charset="-120"/>
              </a:rPr>
              <a:t>Word2Vec is a neural network-based model that creates dense vector representations of words. The Continuous Bag of Words (CBOW) model is particularly effective in capturing semantic relationships between words. By representing words as vectors, we can understand their meanings and associations, enabling the analysis of sentiment and topics within the data.</a:t>
            </a:r>
            <a:endParaRPr lang="en-US" sz="1625" dirty="0"/>
          </a:p>
        </p:txBody>
      </p:sp>
      <p:pic>
        <p:nvPicPr>
          <p:cNvPr id="12" name="Picture 11" descr="A graph of different colored squares&#10;&#10;Description automatically generated">
            <a:extLst>
              <a:ext uri="{FF2B5EF4-FFF2-40B4-BE49-F238E27FC236}">
                <a16:creationId xmlns:a16="http://schemas.microsoft.com/office/drawing/2014/main" id="{EBE55745-8473-F4F4-4D87-4EDF129B303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902" y="2682597"/>
            <a:ext cx="4660940" cy="52378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76131" y="355963"/>
            <a:ext cx="14495319" cy="8229600"/>
          </a:xfrm>
          <a:prstGeom prst="rect">
            <a:avLst/>
          </a:prstGeom>
          <a:solidFill>
            <a:srgbClr val="0D0A2C">
              <a:alpha val="75000"/>
            </a:srgbClr>
          </a:solidFill>
          <a:ln/>
        </p:spPr>
        <p:txBody>
          <a:bodyPr/>
          <a:lstStyle/>
          <a:p>
            <a:endParaRPr lang="en-IN" dirty="0"/>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6" name="TextBox 5">
            <a:extLst>
              <a:ext uri="{FF2B5EF4-FFF2-40B4-BE49-F238E27FC236}">
                <a16:creationId xmlns:a16="http://schemas.microsoft.com/office/drawing/2014/main" id="{A313C4D6-447F-8233-F16A-C0F9CCBD4DA2}"/>
              </a:ext>
            </a:extLst>
          </p:cNvPr>
          <p:cNvSpPr txBox="1"/>
          <p:nvPr/>
        </p:nvSpPr>
        <p:spPr>
          <a:xfrm>
            <a:off x="2036618" y="561109"/>
            <a:ext cx="9528334" cy="646331"/>
          </a:xfrm>
          <a:prstGeom prst="rect">
            <a:avLst/>
          </a:prstGeom>
          <a:noFill/>
        </p:spPr>
        <p:txBody>
          <a:bodyPr wrap="square" rtlCol="0">
            <a:spAutoFit/>
          </a:bodyPr>
          <a:lstStyle/>
          <a:p>
            <a:r>
              <a:rPr lang="en-US" sz="3600" b="1" dirty="0">
                <a:solidFill>
                  <a:schemeClr val="bg1"/>
                </a:solidFill>
              </a:rPr>
              <a:t>Topic Classification: Supervised Learning</a:t>
            </a:r>
            <a:endParaRPr lang="en-IN" sz="3600" b="1" dirty="0">
              <a:solidFill>
                <a:schemeClr val="bg1"/>
              </a:solidFill>
            </a:endParaRPr>
          </a:p>
        </p:txBody>
      </p:sp>
      <p:sp>
        <p:nvSpPr>
          <p:cNvPr id="12" name="TextBox 11">
            <a:extLst>
              <a:ext uri="{FF2B5EF4-FFF2-40B4-BE49-F238E27FC236}">
                <a16:creationId xmlns:a16="http://schemas.microsoft.com/office/drawing/2014/main" id="{1481F96D-5C1F-FEFD-5309-1CF37B5AEE2D}"/>
              </a:ext>
            </a:extLst>
          </p:cNvPr>
          <p:cNvSpPr txBox="1"/>
          <p:nvPr/>
        </p:nvSpPr>
        <p:spPr>
          <a:xfrm>
            <a:off x="722233" y="1474324"/>
            <a:ext cx="13833376" cy="3231654"/>
          </a:xfrm>
          <a:prstGeom prst="rect">
            <a:avLst/>
          </a:prstGeom>
          <a:noFill/>
        </p:spPr>
        <p:txBody>
          <a:bodyPr wrap="square" rtlCol="0">
            <a:spAutoFit/>
          </a:bodyPr>
          <a:lstStyle/>
          <a:p>
            <a:r>
              <a:rPr lang="en-IN" sz="2400" b="1" dirty="0">
                <a:solidFill>
                  <a:srgbClr val="92D050"/>
                </a:solidFill>
                <a:latin typeface="Amasis MT Pro Medium" panose="020F0502020204030204" pitchFamily="18" charset="0"/>
              </a:rPr>
              <a:t>Steps for Topic Classification</a:t>
            </a:r>
          </a:p>
          <a:p>
            <a:pPr>
              <a:buFont typeface="+mj-lt"/>
              <a:buAutoNum type="arabicPeriod"/>
            </a:pPr>
            <a:r>
              <a:rPr lang="en-IN" b="1" dirty="0">
                <a:solidFill>
                  <a:schemeClr val="bg1"/>
                </a:solidFill>
                <a:latin typeface="Amasis MT Pro Medium" panose="020F0502020204030204" pitchFamily="18" charset="0"/>
              </a:rPr>
              <a:t>Data Preparation</a:t>
            </a:r>
            <a:r>
              <a:rPr lang="en-IN" dirty="0">
                <a:solidFill>
                  <a:schemeClr val="bg1"/>
                </a:solidFill>
                <a:latin typeface="Amasis MT Pro Medium" panose="020F0502020204030204" pitchFamily="18" charset="0"/>
              </a:rPr>
              <a:t>: Load and preprocess the text data.</a:t>
            </a:r>
          </a:p>
          <a:p>
            <a:pPr>
              <a:buFont typeface="+mj-lt"/>
              <a:buAutoNum type="arabicPeriod"/>
            </a:pPr>
            <a:r>
              <a:rPr lang="en-IN" b="1" dirty="0">
                <a:solidFill>
                  <a:schemeClr val="bg1"/>
                </a:solidFill>
                <a:latin typeface="Amasis MT Pro Medium" panose="020F0502020204030204" pitchFamily="18" charset="0"/>
              </a:rPr>
              <a:t>Label Encoding</a:t>
            </a:r>
            <a:r>
              <a:rPr lang="en-IN" dirty="0">
                <a:solidFill>
                  <a:schemeClr val="bg1"/>
                </a:solidFill>
                <a:latin typeface="Amasis MT Pro Medium" panose="020F0502020204030204" pitchFamily="18" charset="0"/>
              </a:rPr>
              <a:t>: Encode the topic labels.</a:t>
            </a:r>
          </a:p>
          <a:p>
            <a:pPr>
              <a:buFont typeface="+mj-lt"/>
              <a:buAutoNum type="arabicPeriod"/>
            </a:pPr>
            <a:r>
              <a:rPr lang="en-IN" b="1" dirty="0">
                <a:solidFill>
                  <a:schemeClr val="bg1"/>
                </a:solidFill>
                <a:latin typeface="Amasis MT Pro Medium" panose="020F0502020204030204" pitchFamily="18" charset="0"/>
              </a:rPr>
              <a:t>Text Vectorization</a:t>
            </a:r>
            <a:r>
              <a:rPr lang="en-IN" dirty="0">
                <a:solidFill>
                  <a:schemeClr val="bg1"/>
                </a:solidFill>
                <a:latin typeface="Amasis MT Pro Medium" panose="020F0502020204030204" pitchFamily="18" charset="0"/>
              </a:rPr>
              <a:t>: Convert text data into numerical form using TF-IDF.</a:t>
            </a:r>
          </a:p>
          <a:p>
            <a:pPr marL="342900" indent="-342900">
              <a:buAutoNum type="arabicPeriod"/>
            </a:pPr>
            <a:r>
              <a:rPr lang="en-IN" b="1" dirty="0">
                <a:solidFill>
                  <a:schemeClr val="bg1"/>
                </a:solidFill>
                <a:latin typeface="Amasis MT Pro Medium" panose="020F0502020204030204" pitchFamily="18" charset="0"/>
              </a:rPr>
              <a:t>Model Training</a:t>
            </a:r>
            <a:r>
              <a:rPr lang="en-IN" dirty="0">
                <a:solidFill>
                  <a:schemeClr val="bg1"/>
                </a:solidFill>
                <a:latin typeface="Amasis MT Pro Medium" panose="020F0502020204030204" pitchFamily="18" charset="0"/>
              </a:rPr>
              <a:t>: Train a Naive Bayes model.(</a:t>
            </a:r>
            <a:r>
              <a:rPr lang="en-US" dirty="0">
                <a:solidFill>
                  <a:schemeClr val="bg1"/>
                </a:solidFill>
              </a:rPr>
              <a:t>SVM(Support Vector Machine),</a:t>
            </a:r>
          </a:p>
          <a:p>
            <a:r>
              <a:rPr lang="en-US" dirty="0">
                <a:solidFill>
                  <a:schemeClr val="bg1"/>
                </a:solidFill>
              </a:rPr>
              <a:t>Naïve Bayes</a:t>
            </a:r>
            <a:r>
              <a:rPr lang="en-IN" dirty="0">
                <a:solidFill>
                  <a:schemeClr val="bg1"/>
                </a:solidFill>
              </a:rPr>
              <a:t>)</a:t>
            </a:r>
            <a:endParaRPr lang="en-IN" dirty="0">
              <a:solidFill>
                <a:schemeClr val="bg1"/>
              </a:solidFill>
              <a:latin typeface="Amasis MT Pro Medium" panose="020F0502020204030204" pitchFamily="18" charset="0"/>
            </a:endParaRPr>
          </a:p>
          <a:p>
            <a:r>
              <a:rPr lang="en-IN" b="1" dirty="0">
                <a:solidFill>
                  <a:schemeClr val="bg1"/>
                </a:solidFill>
                <a:latin typeface="Amasis MT Pro Medium" panose="020F0502020204030204" pitchFamily="18" charset="0"/>
              </a:rPr>
              <a:t>5. Model Evaluation</a:t>
            </a:r>
            <a:r>
              <a:rPr lang="en-IN" dirty="0">
                <a:solidFill>
                  <a:schemeClr val="bg1"/>
                </a:solidFill>
                <a:latin typeface="Amasis MT Pro Medium" panose="020F0502020204030204" pitchFamily="18" charset="0"/>
              </a:rPr>
              <a:t>: Evaluate the model's performance using metrics such as accuracy, precision, recall, and F1-score.</a:t>
            </a:r>
          </a:p>
          <a:p>
            <a:r>
              <a:rPr lang="en-IN" b="1" dirty="0">
                <a:solidFill>
                  <a:schemeClr val="bg1"/>
                </a:solidFill>
                <a:latin typeface="Amasis MT Pro Medium" panose="020F0502020204030204" pitchFamily="18" charset="0"/>
              </a:rPr>
              <a:t>6. Top Keywords Extraction</a:t>
            </a:r>
            <a:r>
              <a:rPr lang="en-IN" dirty="0">
                <a:solidFill>
                  <a:schemeClr val="bg1"/>
                </a:solidFill>
                <a:latin typeface="Amasis MT Pro Medium" panose="020F0502020204030204" pitchFamily="18" charset="0"/>
              </a:rPr>
              <a:t>: Extract and visualize top keywords for each topic.</a:t>
            </a:r>
          </a:p>
          <a:p>
            <a:r>
              <a:rPr lang="en-IN" dirty="0">
                <a:solidFill>
                  <a:schemeClr val="bg1"/>
                </a:solidFill>
                <a:latin typeface="Amasis MT Pro Medium" panose="020F0502020204030204" pitchFamily="18" charset="0"/>
              </a:rPr>
              <a:t>    </a:t>
            </a:r>
          </a:p>
          <a:p>
            <a:r>
              <a:rPr lang="en-IN" sz="1100" dirty="0">
                <a:solidFill>
                  <a:schemeClr val="bg1"/>
                </a:solidFill>
                <a:latin typeface="Amasis MT Pro Medium" panose="020F0502020204030204" pitchFamily="18" charset="0"/>
              </a:rPr>
              <a:t>                                                                                                                                Fig. Preview of Dataset after labelling</a:t>
            </a:r>
          </a:p>
          <a:p>
            <a:endParaRPr lang="en-IN" dirty="0"/>
          </a:p>
        </p:txBody>
      </p:sp>
      <p:pic>
        <p:nvPicPr>
          <p:cNvPr id="16" name="Picture 15">
            <a:extLst>
              <a:ext uri="{FF2B5EF4-FFF2-40B4-BE49-F238E27FC236}">
                <a16:creationId xmlns:a16="http://schemas.microsoft.com/office/drawing/2014/main" id="{E8A22138-8F43-096D-A117-7721736E86DC}"/>
              </a:ext>
            </a:extLst>
          </p:cNvPr>
          <p:cNvPicPr>
            <a:picLocks noChangeAspect="1"/>
          </p:cNvPicPr>
          <p:nvPr/>
        </p:nvPicPr>
        <p:blipFill rotWithShape="1">
          <a:blip r:embed="rId4"/>
          <a:srcRect r="2699" b="41540"/>
          <a:stretch/>
        </p:blipFill>
        <p:spPr>
          <a:xfrm>
            <a:off x="121038" y="4506321"/>
            <a:ext cx="14235545" cy="3408218"/>
          </a:xfrm>
          <a:prstGeom prst="rect">
            <a:avLst/>
          </a:prstGeom>
        </p:spPr>
      </p:pic>
    </p:spTree>
    <p:extLst>
      <p:ext uri="{BB962C8B-B14F-4D97-AF65-F5344CB8AC3E}">
        <p14:creationId xmlns:p14="http://schemas.microsoft.com/office/powerpoint/2010/main" val="3031116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pic>
        <p:nvPicPr>
          <p:cNvPr id="9" name="Picture 8">
            <a:extLst>
              <a:ext uri="{FF2B5EF4-FFF2-40B4-BE49-F238E27FC236}">
                <a16:creationId xmlns:a16="http://schemas.microsoft.com/office/drawing/2014/main" id="{8D346B75-AA24-20F5-7987-F9EBF9EDF2AE}"/>
              </a:ext>
            </a:extLst>
          </p:cNvPr>
          <p:cNvPicPr>
            <a:picLocks noChangeAspect="1"/>
          </p:cNvPicPr>
          <p:nvPr/>
        </p:nvPicPr>
        <p:blipFill rotWithShape="1">
          <a:blip r:embed="rId4"/>
          <a:srcRect l="25781" t="29671" r="10795" b="15909"/>
          <a:stretch/>
        </p:blipFill>
        <p:spPr>
          <a:xfrm>
            <a:off x="23515" y="50703"/>
            <a:ext cx="7748885" cy="4239490"/>
          </a:xfrm>
          <a:prstGeom prst="rect">
            <a:avLst/>
          </a:prstGeom>
        </p:spPr>
      </p:pic>
      <p:pic>
        <p:nvPicPr>
          <p:cNvPr id="13" name="Picture 12">
            <a:extLst>
              <a:ext uri="{FF2B5EF4-FFF2-40B4-BE49-F238E27FC236}">
                <a16:creationId xmlns:a16="http://schemas.microsoft.com/office/drawing/2014/main" id="{1D8624A5-1921-07AC-8C4F-939560D58EDF}"/>
              </a:ext>
            </a:extLst>
          </p:cNvPr>
          <p:cNvPicPr>
            <a:picLocks noChangeAspect="1"/>
          </p:cNvPicPr>
          <p:nvPr/>
        </p:nvPicPr>
        <p:blipFill rotWithShape="1">
          <a:blip r:embed="rId5"/>
          <a:srcRect l="26207" t="35354" r="20596" b="11118"/>
          <a:stretch/>
        </p:blipFill>
        <p:spPr>
          <a:xfrm>
            <a:off x="6859591" y="3719344"/>
            <a:ext cx="7782792" cy="4405215"/>
          </a:xfrm>
          <a:prstGeom prst="rect">
            <a:avLst/>
          </a:prstGeom>
        </p:spPr>
      </p:pic>
      <p:sp>
        <p:nvSpPr>
          <p:cNvPr id="14" name="TextBox 13">
            <a:extLst>
              <a:ext uri="{FF2B5EF4-FFF2-40B4-BE49-F238E27FC236}">
                <a16:creationId xmlns:a16="http://schemas.microsoft.com/office/drawing/2014/main" id="{AE1D4878-F6AA-4AF1-DE96-463F9F6A13F0}"/>
              </a:ext>
            </a:extLst>
          </p:cNvPr>
          <p:cNvSpPr txBox="1"/>
          <p:nvPr/>
        </p:nvSpPr>
        <p:spPr>
          <a:xfrm>
            <a:off x="9268691" y="1606868"/>
            <a:ext cx="3002973" cy="369332"/>
          </a:xfrm>
          <a:prstGeom prst="rect">
            <a:avLst/>
          </a:prstGeom>
          <a:noFill/>
        </p:spPr>
        <p:txBody>
          <a:bodyPr wrap="square" rtlCol="0">
            <a:spAutoFit/>
          </a:bodyPr>
          <a:lstStyle/>
          <a:p>
            <a:r>
              <a:rPr lang="en-US" dirty="0">
                <a:solidFill>
                  <a:srgbClr val="92D050"/>
                </a:solidFill>
              </a:rPr>
              <a:t>Keywords</a:t>
            </a:r>
            <a:endParaRPr lang="en-IN" dirty="0">
              <a:solidFill>
                <a:srgbClr val="92D050"/>
              </a:solidFill>
            </a:endParaRPr>
          </a:p>
        </p:txBody>
      </p:sp>
    </p:spTree>
    <p:extLst>
      <p:ext uri="{BB962C8B-B14F-4D97-AF65-F5344CB8AC3E}">
        <p14:creationId xmlns:p14="http://schemas.microsoft.com/office/powerpoint/2010/main" val="1622147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83127" y="31173"/>
            <a:ext cx="14630400" cy="8229600"/>
          </a:xfrm>
          <a:prstGeom prst="rect">
            <a:avLst/>
          </a:prstGeom>
          <a:solidFill>
            <a:srgbClr val="0D0A2C">
              <a:alpha val="75000"/>
            </a:srgbClr>
          </a:solidFill>
          <a:ln/>
        </p:spPr>
        <p:txBody>
          <a:bodyPr/>
          <a:lstStyle/>
          <a:p>
            <a:endParaRPr lang="en-IN"/>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2182091" y="546563"/>
            <a:ext cx="7543800" cy="646331"/>
          </a:xfrm>
          <a:prstGeom prst="rect">
            <a:avLst/>
          </a:prstGeom>
          <a:noFill/>
        </p:spPr>
        <p:txBody>
          <a:bodyPr wrap="square" rtlCol="0">
            <a:spAutoFit/>
          </a:bodyPr>
          <a:lstStyle/>
          <a:p>
            <a:pPr algn="ctr"/>
            <a:r>
              <a:rPr lang="en-US" sz="3600" b="1" dirty="0">
                <a:solidFill>
                  <a:schemeClr val="bg1"/>
                </a:solidFill>
                <a:latin typeface="Times New Roman" panose="02020603050405020304" pitchFamily="18" charset="0"/>
                <a:cs typeface="Times New Roman" panose="02020603050405020304" pitchFamily="18" charset="0"/>
              </a:rPr>
              <a:t>                Results of Model Training</a:t>
            </a:r>
            <a:endParaRPr lang="en-IN" sz="3600" b="1"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72DB83E-F3D1-B047-E587-DD81E634775E}"/>
              </a:ext>
            </a:extLst>
          </p:cNvPr>
          <p:cNvPicPr>
            <a:picLocks noChangeAspect="1"/>
          </p:cNvPicPr>
          <p:nvPr/>
        </p:nvPicPr>
        <p:blipFill>
          <a:blip r:embed="rId4"/>
          <a:stretch>
            <a:fillRect/>
          </a:stretch>
        </p:blipFill>
        <p:spPr>
          <a:xfrm>
            <a:off x="3525262" y="3537299"/>
            <a:ext cx="7293697" cy="4405215"/>
          </a:xfrm>
          <a:prstGeom prst="rect">
            <a:avLst/>
          </a:prstGeom>
        </p:spPr>
      </p:pic>
      <p:sp>
        <p:nvSpPr>
          <p:cNvPr id="9" name="TextBox 8">
            <a:extLst>
              <a:ext uri="{FF2B5EF4-FFF2-40B4-BE49-F238E27FC236}">
                <a16:creationId xmlns:a16="http://schemas.microsoft.com/office/drawing/2014/main" id="{57F2EB8A-B72E-1B93-DC87-4978ED751E09}"/>
              </a:ext>
            </a:extLst>
          </p:cNvPr>
          <p:cNvSpPr txBox="1"/>
          <p:nvPr/>
        </p:nvSpPr>
        <p:spPr>
          <a:xfrm>
            <a:off x="20782" y="5381816"/>
            <a:ext cx="3041345" cy="877163"/>
          </a:xfrm>
          <a:prstGeom prst="rect">
            <a:avLst/>
          </a:prstGeom>
          <a:noFill/>
        </p:spPr>
        <p:txBody>
          <a:bodyPr wrap="square" rtlCol="0">
            <a:spAutoFit/>
          </a:bodyPr>
          <a:lstStyle/>
          <a:p>
            <a:r>
              <a:rPr lang="en-IN" sz="1100" b="0" dirty="0">
                <a:solidFill>
                  <a:srgbClr val="008000"/>
                </a:solidFill>
                <a:effectLst/>
                <a:highlight>
                  <a:srgbClr val="F7F7F7"/>
                </a:highlight>
                <a:latin typeface="Courier New" panose="02070309020205020404" pitchFamily="49" charset="0"/>
              </a:rPr>
              <a:t>'emotional': 0, 'instrumental': 1, 'appraisal': 2, 'informational': 3, 'unknown': 4</a:t>
            </a:r>
            <a:endParaRPr lang="en-IN" sz="1100" b="0" dirty="0">
              <a:solidFill>
                <a:srgbClr val="000000"/>
              </a:solidFill>
              <a:effectLst/>
              <a:highlight>
                <a:srgbClr val="F7F7F7"/>
              </a:highlight>
              <a:latin typeface="Courier New" panose="02070309020205020404" pitchFamily="49" charset="0"/>
            </a:endParaRPr>
          </a:p>
          <a:p>
            <a:endParaRPr lang="en-IN" dirty="0"/>
          </a:p>
        </p:txBody>
      </p:sp>
      <p:graphicFrame>
        <p:nvGraphicFramePr>
          <p:cNvPr id="12" name="Table 11">
            <a:extLst>
              <a:ext uri="{FF2B5EF4-FFF2-40B4-BE49-F238E27FC236}">
                <a16:creationId xmlns:a16="http://schemas.microsoft.com/office/drawing/2014/main" id="{BE3408F7-E0D9-D64B-D3B6-0F403B5F42CE}"/>
              </a:ext>
            </a:extLst>
          </p:cNvPr>
          <p:cNvGraphicFramePr>
            <a:graphicFrameLocks noGrp="1"/>
          </p:cNvGraphicFramePr>
          <p:nvPr>
            <p:extLst>
              <p:ext uri="{D42A27DB-BD31-4B8C-83A1-F6EECF244321}">
                <p14:modId xmlns:p14="http://schemas.microsoft.com/office/powerpoint/2010/main" val="678256234"/>
              </p:ext>
            </p:extLst>
          </p:nvPr>
        </p:nvGraphicFramePr>
        <p:xfrm>
          <a:off x="2104219" y="1358915"/>
          <a:ext cx="9753600" cy="1854200"/>
        </p:xfrm>
        <a:graphic>
          <a:graphicData uri="http://schemas.openxmlformats.org/drawingml/2006/table">
            <a:tbl>
              <a:tblPr firstRow="1" bandRow="1">
                <a:tableStyleId>{5C22544A-7EE6-4342-B048-85BDC9FD1C3A}</a:tableStyleId>
              </a:tblPr>
              <a:tblGrid>
                <a:gridCol w="3251200">
                  <a:extLst>
                    <a:ext uri="{9D8B030D-6E8A-4147-A177-3AD203B41FA5}">
                      <a16:colId xmlns:a16="http://schemas.microsoft.com/office/drawing/2014/main" val="296416471"/>
                    </a:ext>
                  </a:extLst>
                </a:gridCol>
                <a:gridCol w="3251200">
                  <a:extLst>
                    <a:ext uri="{9D8B030D-6E8A-4147-A177-3AD203B41FA5}">
                      <a16:colId xmlns:a16="http://schemas.microsoft.com/office/drawing/2014/main" val="1719667958"/>
                    </a:ext>
                  </a:extLst>
                </a:gridCol>
                <a:gridCol w="3251200">
                  <a:extLst>
                    <a:ext uri="{9D8B030D-6E8A-4147-A177-3AD203B41FA5}">
                      <a16:colId xmlns:a16="http://schemas.microsoft.com/office/drawing/2014/main" val="2259629939"/>
                    </a:ext>
                  </a:extLst>
                </a:gridCol>
              </a:tblGrid>
              <a:tr h="370840">
                <a:tc>
                  <a:txBody>
                    <a:bodyPr/>
                    <a:lstStyle/>
                    <a:p>
                      <a:r>
                        <a:rPr lang="en-US" dirty="0"/>
                        <a:t>Evaluation Metrics</a:t>
                      </a:r>
                      <a:endParaRPr lang="en-IN" dirty="0"/>
                    </a:p>
                  </a:txBody>
                  <a:tcPr/>
                </a:tc>
                <a:tc>
                  <a:txBody>
                    <a:bodyPr/>
                    <a:lstStyle/>
                    <a:p>
                      <a:r>
                        <a:rPr lang="en-US" dirty="0"/>
                        <a:t>SVM(Support Vector Machine)</a:t>
                      </a:r>
                      <a:endParaRPr lang="en-IN" dirty="0"/>
                    </a:p>
                  </a:txBody>
                  <a:tcPr/>
                </a:tc>
                <a:tc>
                  <a:txBody>
                    <a:bodyPr/>
                    <a:lstStyle/>
                    <a:p>
                      <a:r>
                        <a:rPr lang="en-US" dirty="0"/>
                        <a:t>Naïve Bayes</a:t>
                      </a:r>
                      <a:endParaRPr lang="en-IN" dirty="0"/>
                    </a:p>
                  </a:txBody>
                  <a:tcPr/>
                </a:tc>
                <a:extLst>
                  <a:ext uri="{0D108BD9-81ED-4DB2-BD59-A6C34878D82A}">
                    <a16:rowId xmlns:a16="http://schemas.microsoft.com/office/drawing/2014/main" val="972359260"/>
                  </a:ext>
                </a:extLst>
              </a:tr>
              <a:tr h="370840">
                <a:tc>
                  <a:txBody>
                    <a:bodyPr/>
                    <a:lstStyle/>
                    <a:p>
                      <a:r>
                        <a:rPr lang="en-US" dirty="0"/>
                        <a:t>Accuracy</a:t>
                      </a:r>
                      <a:endParaRPr lang="en-IN" dirty="0"/>
                    </a:p>
                  </a:txBody>
                  <a:tcPr/>
                </a:tc>
                <a:tc>
                  <a:txBody>
                    <a:bodyPr/>
                    <a:lstStyle/>
                    <a:p>
                      <a:r>
                        <a:rPr lang="en-US" dirty="0"/>
                        <a:t>88.82%</a:t>
                      </a:r>
                      <a:endParaRPr lang="en-IN" dirty="0"/>
                    </a:p>
                  </a:txBody>
                  <a:tcPr/>
                </a:tc>
                <a:tc>
                  <a:txBody>
                    <a:bodyPr/>
                    <a:lstStyle/>
                    <a:p>
                      <a:r>
                        <a:rPr lang="en-US" dirty="0"/>
                        <a:t>64.02%</a:t>
                      </a:r>
                      <a:endParaRPr lang="en-IN" dirty="0"/>
                    </a:p>
                  </a:txBody>
                  <a:tcPr/>
                </a:tc>
                <a:extLst>
                  <a:ext uri="{0D108BD9-81ED-4DB2-BD59-A6C34878D82A}">
                    <a16:rowId xmlns:a16="http://schemas.microsoft.com/office/drawing/2014/main" val="611773366"/>
                  </a:ext>
                </a:extLst>
              </a:tr>
              <a:tr h="370840">
                <a:tc>
                  <a:txBody>
                    <a:bodyPr/>
                    <a:lstStyle/>
                    <a:p>
                      <a:r>
                        <a:rPr lang="en-US" dirty="0"/>
                        <a:t>Precision</a:t>
                      </a:r>
                      <a:endParaRPr lang="en-IN" dirty="0"/>
                    </a:p>
                  </a:txBody>
                  <a:tcPr/>
                </a:tc>
                <a:tc>
                  <a:txBody>
                    <a:bodyPr/>
                    <a:lstStyle/>
                    <a:p>
                      <a:r>
                        <a:rPr lang="en-US" dirty="0"/>
                        <a:t>0.86</a:t>
                      </a:r>
                      <a:endParaRPr lang="en-IN" dirty="0"/>
                    </a:p>
                  </a:txBody>
                  <a:tcPr/>
                </a:tc>
                <a:tc>
                  <a:txBody>
                    <a:bodyPr/>
                    <a:lstStyle/>
                    <a:p>
                      <a:r>
                        <a:rPr lang="en-US" dirty="0"/>
                        <a:t>0.66</a:t>
                      </a:r>
                      <a:endParaRPr lang="en-IN" dirty="0"/>
                    </a:p>
                  </a:txBody>
                  <a:tcPr/>
                </a:tc>
                <a:extLst>
                  <a:ext uri="{0D108BD9-81ED-4DB2-BD59-A6C34878D82A}">
                    <a16:rowId xmlns:a16="http://schemas.microsoft.com/office/drawing/2014/main" val="257997294"/>
                  </a:ext>
                </a:extLst>
              </a:tr>
              <a:tr h="370840">
                <a:tc>
                  <a:txBody>
                    <a:bodyPr/>
                    <a:lstStyle/>
                    <a:p>
                      <a:r>
                        <a:rPr lang="en-US" dirty="0"/>
                        <a:t>Recall</a:t>
                      </a:r>
                      <a:endParaRPr lang="en-IN" dirty="0"/>
                    </a:p>
                  </a:txBody>
                  <a:tcPr/>
                </a:tc>
                <a:tc>
                  <a:txBody>
                    <a:bodyPr/>
                    <a:lstStyle/>
                    <a:p>
                      <a:r>
                        <a:rPr lang="en-US" dirty="0"/>
                        <a:t>0.86</a:t>
                      </a:r>
                      <a:endParaRPr lang="en-IN" dirty="0"/>
                    </a:p>
                  </a:txBody>
                  <a:tcPr/>
                </a:tc>
                <a:tc>
                  <a:txBody>
                    <a:bodyPr/>
                    <a:lstStyle/>
                    <a:p>
                      <a:r>
                        <a:rPr lang="en-US" dirty="0"/>
                        <a:t>0.64</a:t>
                      </a:r>
                      <a:endParaRPr lang="en-IN" dirty="0"/>
                    </a:p>
                  </a:txBody>
                  <a:tcPr/>
                </a:tc>
                <a:extLst>
                  <a:ext uri="{0D108BD9-81ED-4DB2-BD59-A6C34878D82A}">
                    <a16:rowId xmlns:a16="http://schemas.microsoft.com/office/drawing/2014/main" val="664509885"/>
                  </a:ext>
                </a:extLst>
              </a:tr>
              <a:tr h="370840">
                <a:tc>
                  <a:txBody>
                    <a:bodyPr/>
                    <a:lstStyle/>
                    <a:p>
                      <a:r>
                        <a:rPr lang="en-US" dirty="0"/>
                        <a:t>F1-score</a:t>
                      </a:r>
                      <a:endParaRPr lang="en-IN" dirty="0"/>
                    </a:p>
                  </a:txBody>
                  <a:tcPr/>
                </a:tc>
                <a:tc>
                  <a:txBody>
                    <a:bodyPr/>
                    <a:lstStyle/>
                    <a:p>
                      <a:r>
                        <a:rPr lang="en-US" dirty="0"/>
                        <a:t>0.85</a:t>
                      </a:r>
                      <a:endParaRPr lang="en-IN" dirty="0"/>
                    </a:p>
                  </a:txBody>
                  <a:tcPr/>
                </a:tc>
                <a:tc>
                  <a:txBody>
                    <a:bodyPr/>
                    <a:lstStyle/>
                    <a:p>
                      <a:r>
                        <a:rPr lang="en-US" dirty="0"/>
                        <a:t>0.59</a:t>
                      </a:r>
                      <a:endParaRPr lang="en-IN" dirty="0"/>
                    </a:p>
                  </a:txBody>
                  <a:tcPr/>
                </a:tc>
                <a:extLst>
                  <a:ext uri="{0D108BD9-81ED-4DB2-BD59-A6C34878D82A}">
                    <a16:rowId xmlns:a16="http://schemas.microsoft.com/office/drawing/2014/main" val="1984188154"/>
                  </a:ext>
                </a:extLst>
              </a:tr>
            </a:tbl>
          </a:graphicData>
        </a:graphic>
      </p:graphicFrame>
    </p:spTree>
    <p:extLst>
      <p:ext uri="{BB962C8B-B14F-4D97-AF65-F5344CB8AC3E}">
        <p14:creationId xmlns:p14="http://schemas.microsoft.com/office/powerpoint/2010/main" val="6089269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C7CB75CF25A447852BE73D51CFCDAD" ma:contentTypeVersion="10" ma:contentTypeDescription="Create a new document." ma:contentTypeScope="" ma:versionID="1f4bfc1c9234db95d35126adf9ffbb3f">
  <xsd:schema xmlns:xsd="http://www.w3.org/2001/XMLSchema" xmlns:xs="http://www.w3.org/2001/XMLSchema" xmlns:p="http://schemas.microsoft.com/office/2006/metadata/properties" xmlns:ns2="f701641c-dd2c-4cc6-b3af-cf27c44531ef" xmlns:ns3="d0279916-f554-4009-9469-0c8659bf3e29" targetNamespace="http://schemas.microsoft.com/office/2006/metadata/properties" ma:root="true" ma:fieldsID="456634905aff9bd56e3b121b049f27cf" ns2:_="" ns3:_="">
    <xsd:import namespace="f701641c-dd2c-4cc6-b3af-cf27c44531ef"/>
    <xsd:import namespace="d0279916-f554-4009-9469-0c8659bf3e29"/>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01641c-dd2c-4cc6-b3af-cf27c44531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b193f5f-1873-4006-86b7-95c2ee49943e"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0279916-f554-4009-9469-0c8659bf3e29"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20f09360-324f-45af-abd4-88a7e66ea52b}" ma:internalName="TaxCatchAll" ma:showField="CatchAllData" ma:web="d0279916-f554-4009-9469-0c8659bf3e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701641c-dd2c-4cc6-b3af-cf27c44531ef">
      <Terms xmlns="http://schemas.microsoft.com/office/infopath/2007/PartnerControls"/>
    </lcf76f155ced4ddcb4097134ff3c332f>
    <TaxCatchAll xmlns="d0279916-f554-4009-9469-0c8659bf3e29" xsi:nil="true"/>
  </documentManagement>
</p:properties>
</file>

<file path=customXml/itemProps1.xml><?xml version="1.0" encoding="utf-8"?>
<ds:datastoreItem xmlns:ds="http://schemas.openxmlformats.org/officeDocument/2006/customXml" ds:itemID="{19881B10-7B79-41E8-8DDC-8BE3E51432D2}"/>
</file>

<file path=customXml/itemProps2.xml><?xml version="1.0" encoding="utf-8"?>
<ds:datastoreItem xmlns:ds="http://schemas.openxmlformats.org/officeDocument/2006/customXml" ds:itemID="{06E8F318-2F2F-4A71-BADE-7366FB139024}"/>
</file>

<file path=customXml/itemProps3.xml><?xml version="1.0" encoding="utf-8"?>
<ds:datastoreItem xmlns:ds="http://schemas.openxmlformats.org/officeDocument/2006/customXml" ds:itemID="{0E310834-1521-4FB5-8351-28B0643A3D36}"/>
</file>

<file path=docProps/app.xml><?xml version="1.0" encoding="utf-8"?>
<Properties xmlns="http://schemas.openxmlformats.org/officeDocument/2006/extended-properties" xmlns:vt="http://schemas.openxmlformats.org/officeDocument/2006/docPropsVTypes">
  <TotalTime>2467</TotalTime>
  <Words>1075</Words>
  <Application>Microsoft Office PowerPoint</Application>
  <PresentationFormat>Custom</PresentationFormat>
  <Paragraphs>304</Paragraphs>
  <Slides>35</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Amasis MT Pro Medium</vt:lpstr>
      <vt:lpstr>Aptos</vt:lpstr>
      <vt:lpstr>Arial</vt:lpstr>
      <vt:lpstr>Congenial Black</vt:lpstr>
      <vt:lpstr>Courier New</vt:lpstr>
      <vt:lpstr>Heebo</vt:lpstr>
      <vt:lpstr>Montserrat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Aditi S</cp:lastModifiedBy>
  <cp:revision>21</cp:revision>
  <dcterms:created xsi:type="dcterms:W3CDTF">2024-06-27T02:20:57Z</dcterms:created>
  <dcterms:modified xsi:type="dcterms:W3CDTF">2024-07-10T17:44:12Z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0x01010050C7CB75CF25A447852BE73D51CFCDAD</vt:lpwstr>
  </property>
</Properties>
</file>